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14"/>
  </p:notesMasterIdLst>
  <p:sldIdLst>
    <p:sldId id="267" r:id="rId2"/>
    <p:sldId id="257" r:id="rId3"/>
    <p:sldId id="269"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668F3-B95B-4CBF-A08E-713333C51D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97C9A5-B4BF-4697-B47F-ED04A08D9404}">
      <dgm:prSet/>
      <dgm:spPr/>
      <dgm:t>
        <a:bodyPr/>
        <a:lstStyle/>
        <a:p>
          <a:r>
            <a:rPr lang="en-GB" dirty="0"/>
            <a:t>The training accuracy increases linearly over time, until it reaches nearly 100%, whereas the validation accuracy stalls at 70–72%. </a:t>
          </a:r>
          <a:endParaRPr lang="en-US" dirty="0"/>
        </a:p>
      </dgm:t>
    </dgm:pt>
    <dgm:pt modelId="{F4170586-18CE-4FF8-B1E3-CD0789280EB3}" type="parTrans" cxnId="{1F19D987-9A8A-4863-8EE4-6C23E4B24FF0}">
      <dgm:prSet/>
      <dgm:spPr/>
      <dgm:t>
        <a:bodyPr/>
        <a:lstStyle/>
        <a:p>
          <a:endParaRPr lang="en-US"/>
        </a:p>
      </dgm:t>
    </dgm:pt>
    <dgm:pt modelId="{DA3EEDEE-209B-4E4B-9B0E-43672D6F52E6}" type="sibTrans" cxnId="{1F19D987-9A8A-4863-8EE4-6C23E4B24FF0}">
      <dgm:prSet/>
      <dgm:spPr/>
      <dgm:t>
        <a:bodyPr/>
        <a:lstStyle/>
        <a:p>
          <a:endParaRPr lang="en-US"/>
        </a:p>
      </dgm:t>
    </dgm:pt>
    <dgm:pt modelId="{7714F349-D432-4F6E-A917-9D12D03B4BC1}">
      <dgm:prSet/>
      <dgm:spPr/>
      <dgm:t>
        <a:bodyPr/>
        <a:lstStyle/>
        <a:p>
          <a:r>
            <a:rPr lang="en-US" b="1" dirty="0"/>
            <a:t>After fine-tuning </a:t>
          </a:r>
          <a:r>
            <a:rPr lang="en-GB" dirty="0"/>
            <a:t>a network, The validation accuracy curve looks much cleaner. You’re seeing a nice 1% absolute improvement in accuracy, from about 96% to above 97%.</a:t>
          </a:r>
          <a:endParaRPr lang="en-US" dirty="0"/>
        </a:p>
      </dgm:t>
    </dgm:pt>
    <dgm:pt modelId="{F4CCE245-9522-4DDE-9399-B1DAAF8DD81D}" type="parTrans" cxnId="{EE92816A-566F-4182-99FB-1D62F5464431}">
      <dgm:prSet/>
      <dgm:spPr/>
      <dgm:t>
        <a:bodyPr/>
        <a:lstStyle/>
        <a:p>
          <a:endParaRPr lang="en-US"/>
        </a:p>
      </dgm:t>
    </dgm:pt>
    <dgm:pt modelId="{2ECF8985-2422-4D75-B6CC-467E99295AB7}" type="sibTrans" cxnId="{EE92816A-566F-4182-99FB-1D62F5464431}">
      <dgm:prSet/>
      <dgm:spPr/>
      <dgm:t>
        <a:bodyPr/>
        <a:lstStyle/>
        <a:p>
          <a:endParaRPr lang="en-US"/>
        </a:p>
      </dgm:t>
    </dgm:pt>
    <dgm:pt modelId="{C2162C32-385E-4499-9024-3F5FF5C848F3}">
      <dgm:prSet/>
      <dgm:spPr/>
      <dgm:t>
        <a:bodyPr/>
        <a:lstStyle/>
        <a:p>
          <a:r>
            <a:rPr lang="en-GB" dirty="0"/>
            <a:t>The generated fine tunned CNN  model is the best fit for object predictions. We can use this classification model to develop Automatic object identification systems that can be designed for many processes such as university security systems</a:t>
          </a:r>
          <a:endParaRPr lang="en-US" dirty="0"/>
        </a:p>
      </dgm:t>
    </dgm:pt>
    <dgm:pt modelId="{50828733-6ADF-4992-B40B-EEBA476CED53}" type="parTrans" cxnId="{0502576F-1F41-484D-8A1E-61A9E97DBC0D}">
      <dgm:prSet/>
      <dgm:spPr/>
      <dgm:t>
        <a:bodyPr/>
        <a:lstStyle/>
        <a:p>
          <a:endParaRPr lang="en-US"/>
        </a:p>
      </dgm:t>
    </dgm:pt>
    <dgm:pt modelId="{22E8F00D-DFED-4955-B26F-7F92BF4BCB41}" type="sibTrans" cxnId="{0502576F-1F41-484D-8A1E-61A9E97DBC0D}">
      <dgm:prSet/>
      <dgm:spPr/>
      <dgm:t>
        <a:bodyPr/>
        <a:lstStyle/>
        <a:p>
          <a:endParaRPr lang="en-US"/>
        </a:p>
      </dgm:t>
    </dgm:pt>
    <dgm:pt modelId="{D34E3896-3729-4C90-B4C5-83ADA1068973}" type="pres">
      <dgm:prSet presAssocID="{7AD668F3-B95B-4CBF-A08E-713333C51DD2}" presName="linear" presStyleCnt="0">
        <dgm:presLayoutVars>
          <dgm:animLvl val="lvl"/>
          <dgm:resizeHandles val="exact"/>
        </dgm:presLayoutVars>
      </dgm:prSet>
      <dgm:spPr/>
    </dgm:pt>
    <dgm:pt modelId="{FE7004E3-E2C1-4D42-A4D0-E264A1649CCA}" type="pres">
      <dgm:prSet presAssocID="{3997C9A5-B4BF-4697-B47F-ED04A08D9404}" presName="parentText" presStyleLbl="node1" presStyleIdx="0" presStyleCnt="3">
        <dgm:presLayoutVars>
          <dgm:chMax val="0"/>
          <dgm:bulletEnabled val="1"/>
        </dgm:presLayoutVars>
      </dgm:prSet>
      <dgm:spPr/>
    </dgm:pt>
    <dgm:pt modelId="{54BB88C3-C6ED-4C8C-BCB9-A786422C1BD1}" type="pres">
      <dgm:prSet presAssocID="{DA3EEDEE-209B-4E4B-9B0E-43672D6F52E6}" presName="spacer" presStyleCnt="0"/>
      <dgm:spPr/>
    </dgm:pt>
    <dgm:pt modelId="{34C423C3-BBC7-4191-B472-AADCBC7A67A7}" type="pres">
      <dgm:prSet presAssocID="{7714F349-D432-4F6E-A917-9D12D03B4BC1}" presName="parentText" presStyleLbl="node1" presStyleIdx="1" presStyleCnt="3">
        <dgm:presLayoutVars>
          <dgm:chMax val="0"/>
          <dgm:bulletEnabled val="1"/>
        </dgm:presLayoutVars>
      </dgm:prSet>
      <dgm:spPr/>
    </dgm:pt>
    <dgm:pt modelId="{211169DE-F1ED-4772-9186-26664DCA0F25}" type="pres">
      <dgm:prSet presAssocID="{2ECF8985-2422-4D75-B6CC-467E99295AB7}" presName="spacer" presStyleCnt="0"/>
      <dgm:spPr/>
    </dgm:pt>
    <dgm:pt modelId="{6E8FC48A-433A-454D-9FE5-BF3FB70D2EFB}" type="pres">
      <dgm:prSet presAssocID="{C2162C32-385E-4499-9024-3F5FF5C848F3}" presName="parentText" presStyleLbl="node1" presStyleIdx="2" presStyleCnt="3">
        <dgm:presLayoutVars>
          <dgm:chMax val="0"/>
          <dgm:bulletEnabled val="1"/>
        </dgm:presLayoutVars>
      </dgm:prSet>
      <dgm:spPr/>
    </dgm:pt>
  </dgm:ptLst>
  <dgm:cxnLst>
    <dgm:cxn modelId="{EE92816A-566F-4182-99FB-1D62F5464431}" srcId="{7AD668F3-B95B-4CBF-A08E-713333C51DD2}" destId="{7714F349-D432-4F6E-A917-9D12D03B4BC1}" srcOrd="1" destOrd="0" parTransId="{F4CCE245-9522-4DDE-9399-B1DAAF8DD81D}" sibTransId="{2ECF8985-2422-4D75-B6CC-467E99295AB7}"/>
    <dgm:cxn modelId="{0502576F-1F41-484D-8A1E-61A9E97DBC0D}" srcId="{7AD668F3-B95B-4CBF-A08E-713333C51DD2}" destId="{C2162C32-385E-4499-9024-3F5FF5C848F3}" srcOrd="2" destOrd="0" parTransId="{50828733-6ADF-4992-B40B-EEBA476CED53}" sibTransId="{22E8F00D-DFED-4955-B26F-7F92BF4BCB41}"/>
    <dgm:cxn modelId="{1F19D987-9A8A-4863-8EE4-6C23E4B24FF0}" srcId="{7AD668F3-B95B-4CBF-A08E-713333C51DD2}" destId="{3997C9A5-B4BF-4697-B47F-ED04A08D9404}" srcOrd="0" destOrd="0" parTransId="{F4170586-18CE-4FF8-B1E3-CD0789280EB3}" sibTransId="{DA3EEDEE-209B-4E4B-9B0E-43672D6F52E6}"/>
    <dgm:cxn modelId="{FFC50890-1926-4956-98C5-D86AE4A571BA}" type="presOf" srcId="{7714F349-D432-4F6E-A917-9D12D03B4BC1}" destId="{34C423C3-BBC7-4191-B472-AADCBC7A67A7}" srcOrd="0" destOrd="0" presId="urn:microsoft.com/office/officeart/2005/8/layout/vList2"/>
    <dgm:cxn modelId="{A17CBFBE-9AD1-4C6C-BA51-944B4338DB01}" type="presOf" srcId="{3997C9A5-B4BF-4697-B47F-ED04A08D9404}" destId="{FE7004E3-E2C1-4D42-A4D0-E264A1649CCA}" srcOrd="0" destOrd="0" presId="urn:microsoft.com/office/officeart/2005/8/layout/vList2"/>
    <dgm:cxn modelId="{0400DDC5-AA0E-44D0-BD9A-E93C3D200D94}" type="presOf" srcId="{C2162C32-385E-4499-9024-3F5FF5C848F3}" destId="{6E8FC48A-433A-454D-9FE5-BF3FB70D2EFB}" srcOrd="0" destOrd="0" presId="urn:microsoft.com/office/officeart/2005/8/layout/vList2"/>
    <dgm:cxn modelId="{A9C32CFB-0FE2-4986-B5AA-CFEC41E0B6BB}" type="presOf" srcId="{7AD668F3-B95B-4CBF-A08E-713333C51DD2}" destId="{D34E3896-3729-4C90-B4C5-83ADA1068973}" srcOrd="0" destOrd="0" presId="urn:microsoft.com/office/officeart/2005/8/layout/vList2"/>
    <dgm:cxn modelId="{621BEAD3-5F2E-40DE-A2EA-4576921DCE81}" type="presParOf" srcId="{D34E3896-3729-4C90-B4C5-83ADA1068973}" destId="{FE7004E3-E2C1-4D42-A4D0-E264A1649CCA}" srcOrd="0" destOrd="0" presId="urn:microsoft.com/office/officeart/2005/8/layout/vList2"/>
    <dgm:cxn modelId="{144092F5-D8B0-4EC4-8B74-EACE7E74A50B}" type="presParOf" srcId="{D34E3896-3729-4C90-B4C5-83ADA1068973}" destId="{54BB88C3-C6ED-4C8C-BCB9-A786422C1BD1}" srcOrd="1" destOrd="0" presId="urn:microsoft.com/office/officeart/2005/8/layout/vList2"/>
    <dgm:cxn modelId="{F9B1A96C-6F09-4A07-8843-37D46AA8191E}" type="presParOf" srcId="{D34E3896-3729-4C90-B4C5-83ADA1068973}" destId="{34C423C3-BBC7-4191-B472-AADCBC7A67A7}" srcOrd="2" destOrd="0" presId="urn:microsoft.com/office/officeart/2005/8/layout/vList2"/>
    <dgm:cxn modelId="{542A41F0-A468-41E9-9578-18824C9A879A}" type="presParOf" srcId="{D34E3896-3729-4C90-B4C5-83ADA1068973}" destId="{211169DE-F1ED-4772-9186-26664DCA0F25}" srcOrd="3" destOrd="0" presId="urn:microsoft.com/office/officeart/2005/8/layout/vList2"/>
    <dgm:cxn modelId="{72553FB9-245C-4897-AEAB-25323A37FE6F}" type="presParOf" srcId="{D34E3896-3729-4C90-B4C5-83ADA1068973}" destId="{6E8FC48A-433A-454D-9FE5-BF3FB70D2EF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0DA9A-3ED6-4E5D-B70D-EA9E87622FD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A80F218-4289-4C73-811F-D4F4448831E5}">
      <dgm:prSet/>
      <dgm:spPr/>
      <dgm:t>
        <a:bodyPr/>
        <a:lstStyle/>
        <a:p>
          <a:pPr>
            <a:lnSpc>
              <a:spcPct val="100000"/>
            </a:lnSpc>
            <a:defRPr cap="all"/>
          </a:pPr>
          <a:r>
            <a:rPr lang="en-GB" dirty="0"/>
            <a:t>This Data contains processed physical images information related to multiple Objects and does not contain any PII-related information.</a:t>
          </a:r>
          <a:endParaRPr lang="en-US" dirty="0"/>
        </a:p>
      </dgm:t>
    </dgm:pt>
    <dgm:pt modelId="{FE2606FC-C658-44BE-9BBE-35E4B0FB32BE}" type="parTrans" cxnId="{B0805200-BBC2-4642-B25A-D5E0041D2F7F}">
      <dgm:prSet/>
      <dgm:spPr/>
      <dgm:t>
        <a:bodyPr/>
        <a:lstStyle/>
        <a:p>
          <a:endParaRPr lang="en-US"/>
        </a:p>
      </dgm:t>
    </dgm:pt>
    <dgm:pt modelId="{D098CE22-0D19-45F3-AE7C-FC026F60B451}" type="sibTrans" cxnId="{B0805200-BBC2-4642-B25A-D5E0041D2F7F}">
      <dgm:prSet/>
      <dgm:spPr/>
      <dgm:t>
        <a:bodyPr/>
        <a:lstStyle/>
        <a:p>
          <a:endParaRPr lang="en-US"/>
        </a:p>
      </dgm:t>
    </dgm:pt>
    <dgm:pt modelId="{27FEC300-E74C-4895-B5C7-CE4BAAC783DA}">
      <dgm:prSet/>
      <dgm:spPr/>
      <dgm:t>
        <a:bodyPr/>
        <a:lstStyle/>
        <a:p>
          <a:pPr>
            <a:lnSpc>
              <a:spcPct val="100000"/>
            </a:lnSpc>
            <a:defRPr cap="all"/>
          </a:pPr>
          <a:r>
            <a:rPr lang="en-GB" dirty="0"/>
            <a:t>Datasets and information on data were extracted from the public websites </a:t>
          </a:r>
          <a:r>
            <a:rPr lang="en-GB" dirty="0">
              <a:sym typeface="Wingdings" panose="05000000000000000000" pitchFamily="2" charset="2"/>
            </a:rPr>
            <a:t></a:t>
          </a:r>
          <a:r>
            <a:rPr lang="en-GB" dirty="0"/>
            <a:t> </a:t>
          </a:r>
          <a:r>
            <a:rPr lang="en-GB" dirty="0" err="1"/>
            <a:t>kera</a:t>
          </a:r>
          <a:r>
            <a:rPr lang="en-GB" dirty="0"/>
            <a:t> libraries &amp; UCL machine learning repositories.</a:t>
          </a:r>
          <a:endParaRPr lang="en-US" dirty="0"/>
        </a:p>
      </dgm:t>
    </dgm:pt>
    <dgm:pt modelId="{6D2C2B4D-A3FA-416E-9EE5-CF994AD2FF02}" type="parTrans" cxnId="{2033B3E7-B901-4436-9E36-81D59092D4ED}">
      <dgm:prSet/>
      <dgm:spPr/>
      <dgm:t>
        <a:bodyPr/>
        <a:lstStyle/>
        <a:p>
          <a:endParaRPr lang="en-US"/>
        </a:p>
      </dgm:t>
    </dgm:pt>
    <dgm:pt modelId="{A13B6B3D-5E0A-417D-9E09-11EAB6008DD3}" type="sibTrans" cxnId="{2033B3E7-B901-4436-9E36-81D59092D4ED}">
      <dgm:prSet/>
      <dgm:spPr/>
      <dgm:t>
        <a:bodyPr/>
        <a:lstStyle/>
        <a:p>
          <a:endParaRPr lang="en-US"/>
        </a:p>
      </dgm:t>
    </dgm:pt>
    <dgm:pt modelId="{EBAA85B6-ABE3-461F-A7C9-39A26EBDB3C1}">
      <dgm:prSet/>
      <dgm:spPr/>
      <dgm:t>
        <a:bodyPr/>
        <a:lstStyle/>
        <a:p>
          <a:pPr>
            <a:lnSpc>
              <a:spcPct val="100000"/>
            </a:lnSpc>
            <a:defRPr cap="all"/>
          </a:pPr>
          <a:r>
            <a:rPr lang="en-GB"/>
            <a:t>This data research is not going to harm any privacy.</a:t>
          </a:r>
          <a:endParaRPr lang="en-US"/>
        </a:p>
      </dgm:t>
    </dgm:pt>
    <dgm:pt modelId="{4DF0AD23-F3FF-48B1-8BF4-C8EC31A8E69F}" type="parTrans" cxnId="{2EF178A3-B5EC-4285-9D14-718992E873F7}">
      <dgm:prSet/>
      <dgm:spPr/>
      <dgm:t>
        <a:bodyPr/>
        <a:lstStyle/>
        <a:p>
          <a:endParaRPr lang="en-US"/>
        </a:p>
      </dgm:t>
    </dgm:pt>
    <dgm:pt modelId="{C2D90220-8CA8-4A7F-B4FE-83907D0447C6}" type="sibTrans" cxnId="{2EF178A3-B5EC-4285-9D14-718992E873F7}">
      <dgm:prSet/>
      <dgm:spPr/>
      <dgm:t>
        <a:bodyPr/>
        <a:lstStyle/>
        <a:p>
          <a:endParaRPr lang="en-US"/>
        </a:p>
      </dgm:t>
    </dgm:pt>
    <dgm:pt modelId="{935408F2-A29C-4EBB-AE94-D250313FE27D}" type="pres">
      <dgm:prSet presAssocID="{0E90DA9A-3ED6-4E5D-B70D-EA9E87622FDB}" presName="root" presStyleCnt="0">
        <dgm:presLayoutVars>
          <dgm:dir/>
          <dgm:resizeHandles val="exact"/>
        </dgm:presLayoutVars>
      </dgm:prSet>
      <dgm:spPr/>
    </dgm:pt>
    <dgm:pt modelId="{F843721D-5D15-4F4F-AECB-EA402DEC9661}" type="pres">
      <dgm:prSet presAssocID="{9A80F218-4289-4C73-811F-D4F4448831E5}" presName="compNode" presStyleCnt="0"/>
      <dgm:spPr/>
    </dgm:pt>
    <dgm:pt modelId="{44891E4A-A4D9-47B8-B998-CD1718F92A41}" type="pres">
      <dgm:prSet presAssocID="{9A80F218-4289-4C73-811F-D4F4448831E5}" presName="iconBgRect" presStyleLbl="bgShp" presStyleIdx="0" presStyleCnt="3"/>
      <dgm:spPr/>
    </dgm:pt>
    <dgm:pt modelId="{88DF0055-BE44-4B34-A23C-6B324B17A36C}" type="pres">
      <dgm:prSet presAssocID="{9A80F218-4289-4C73-811F-D4F4448831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shi"/>
        </a:ext>
      </dgm:extLst>
    </dgm:pt>
    <dgm:pt modelId="{5AE3D778-47E5-4A34-A333-833C6BDF13C8}" type="pres">
      <dgm:prSet presAssocID="{9A80F218-4289-4C73-811F-D4F4448831E5}" presName="spaceRect" presStyleCnt="0"/>
      <dgm:spPr/>
    </dgm:pt>
    <dgm:pt modelId="{3B2B093E-85C3-46AF-8966-97308E98E54E}" type="pres">
      <dgm:prSet presAssocID="{9A80F218-4289-4C73-811F-D4F4448831E5}" presName="textRect" presStyleLbl="revTx" presStyleIdx="0" presStyleCnt="3">
        <dgm:presLayoutVars>
          <dgm:chMax val="1"/>
          <dgm:chPref val="1"/>
        </dgm:presLayoutVars>
      </dgm:prSet>
      <dgm:spPr/>
    </dgm:pt>
    <dgm:pt modelId="{7CBC1308-5104-4B67-AEE9-9CE5A3150F7D}" type="pres">
      <dgm:prSet presAssocID="{D098CE22-0D19-45F3-AE7C-FC026F60B451}" presName="sibTrans" presStyleCnt="0"/>
      <dgm:spPr/>
    </dgm:pt>
    <dgm:pt modelId="{2715DB25-9CC8-494A-AB64-DB558B5ED0D1}" type="pres">
      <dgm:prSet presAssocID="{27FEC300-E74C-4895-B5C7-CE4BAAC783DA}" presName="compNode" presStyleCnt="0"/>
      <dgm:spPr/>
    </dgm:pt>
    <dgm:pt modelId="{8E2379EF-6F92-4044-AC81-DAF3776E2855}" type="pres">
      <dgm:prSet presAssocID="{27FEC300-E74C-4895-B5C7-CE4BAAC783DA}" presName="iconBgRect" presStyleLbl="bgShp" presStyleIdx="1" presStyleCnt="3"/>
      <dgm:spPr/>
    </dgm:pt>
    <dgm:pt modelId="{90C369BE-7A8C-496E-A07E-B78228E3E04C}" type="pres">
      <dgm:prSet presAssocID="{27FEC300-E74C-4895-B5C7-CE4BAAC783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08D3E54-4FCC-4CEA-AA1D-FA3FFD58BFF5}" type="pres">
      <dgm:prSet presAssocID="{27FEC300-E74C-4895-B5C7-CE4BAAC783DA}" presName="spaceRect" presStyleCnt="0"/>
      <dgm:spPr/>
    </dgm:pt>
    <dgm:pt modelId="{49B2BF80-64C6-42B8-9E5B-2C8F987F28DD}" type="pres">
      <dgm:prSet presAssocID="{27FEC300-E74C-4895-B5C7-CE4BAAC783DA}" presName="textRect" presStyleLbl="revTx" presStyleIdx="1" presStyleCnt="3">
        <dgm:presLayoutVars>
          <dgm:chMax val="1"/>
          <dgm:chPref val="1"/>
        </dgm:presLayoutVars>
      </dgm:prSet>
      <dgm:spPr/>
    </dgm:pt>
    <dgm:pt modelId="{7B9B4E33-F877-4A43-8CAB-DE1A0235ABF6}" type="pres">
      <dgm:prSet presAssocID="{A13B6B3D-5E0A-417D-9E09-11EAB6008DD3}" presName="sibTrans" presStyleCnt="0"/>
      <dgm:spPr/>
    </dgm:pt>
    <dgm:pt modelId="{454F2690-A3DC-430A-9D78-979AC4F281F9}" type="pres">
      <dgm:prSet presAssocID="{EBAA85B6-ABE3-461F-A7C9-39A26EBDB3C1}" presName="compNode" presStyleCnt="0"/>
      <dgm:spPr/>
    </dgm:pt>
    <dgm:pt modelId="{4C4BF46F-1488-48A7-9BBA-DD3B6FBEDA2F}" type="pres">
      <dgm:prSet presAssocID="{EBAA85B6-ABE3-461F-A7C9-39A26EBDB3C1}" presName="iconBgRect" presStyleLbl="bgShp" presStyleIdx="2" presStyleCnt="3"/>
      <dgm:spPr/>
    </dgm:pt>
    <dgm:pt modelId="{19FFD971-C88B-4683-A78D-A607FDC84AFF}" type="pres">
      <dgm:prSet presAssocID="{EBAA85B6-ABE3-461F-A7C9-39A26EBDB3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A0292A00-09F7-49DF-884A-BEEC0CC25717}" type="pres">
      <dgm:prSet presAssocID="{EBAA85B6-ABE3-461F-A7C9-39A26EBDB3C1}" presName="spaceRect" presStyleCnt="0"/>
      <dgm:spPr/>
    </dgm:pt>
    <dgm:pt modelId="{62313E24-1C83-4E8B-925B-6BC94CD59A30}" type="pres">
      <dgm:prSet presAssocID="{EBAA85B6-ABE3-461F-A7C9-39A26EBDB3C1}" presName="textRect" presStyleLbl="revTx" presStyleIdx="2" presStyleCnt="3">
        <dgm:presLayoutVars>
          <dgm:chMax val="1"/>
          <dgm:chPref val="1"/>
        </dgm:presLayoutVars>
      </dgm:prSet>
      <dgm:spPr/>
    </dgm:pt>
  </dgm:ptLst>
  <dgm:cxnLst>
    <dgm:cxn modelId="{B0805200-BBC2-4642-B25A-D5E0041D2F7F}" srcId="{0E90DA9A-3ED6-4E5D-B70D-EA9E87622FDB}" destId="{9A80F218-4289-4C73-811F-D4F4448831E5}" srcOrd="0" destOrd="0" parTransId="{FE2606FC-C658-44BE-9BBE-35E4B0FB32BE}" sibTransId="{D098CE22-0D19-45F3-AE7C-FC026F60B451}"/>
    <dgm:cxn modelId="{4B404106-84E2-4E39-8BD9-E8E3F44D9775}" type="presOf" srcId="{9A80F218-4289-4C73-811F-D4F4448831E5}" destId="{3B2B093E-85C3-46AF-8966-97308E98E54E}" srcOrd="0" destOrd="0" presId="urn:microsoft.com/office/officeart/2018/5/layout/IconCircleLabelList"/>
    <dgm:cxn modelId="{4D5F3997-9FD0-4CBE-8731-803CD3CAF89A}" type="presOf" srcId="{27FEC300-E74C-4895-B5C7-CE4BAAC783DA}" destId="{49B2BF80-64C6-42B8-9E5B-2C8F987F28DD}" srcOrd="0" destOrd="0" presId="urn:microsoft.com/office/officeart/2018/5/layout/IconCircleLabelList"/>
    <dgm:cxn modelId="{2EF178A3-B5EC-4285-9D14-718992E873F7}" srcId="{0E90DA9A-3ED6-4E5D-B70D-EA9E87622FDB}" destId="{EBAA85B6-ABE3-461F-A7C9-39A26EBDB3C1}" srcOrd="2" destOrd="0" parTransId="{4DF0AD23-F3FF-48B1-8BF4-C8EC31A8E69F}" sibTransId="{C2D90220-8CA8-4A7F-B4FE-83907D0447C6}"/>
    <dgm:cxn modelId="{BE570DDF-C951-4DE9-B450-3EC8583B6572}" type="presOf" srcId="{0E90DA9A-3ED6-4E5D-B70D-EA9E87622FDB}" destId="{935408F2-A29C-4EBB-AE94-D250313FE27D}" srcOrd="0" destOrd="0" presId="urn:microsoft.com/office/officeart/2018/5/layout/IconCircleLabelList"/>
    <dgm:cxn modelId="{2033B3E7-B901-4436-9E36-81D59092D4ED}" srcId="{0E90DA9A-3ED6-4E5D-B70D-EA9E87622FDB}" destId="{27FEC300-E74C-4895-B5C7-CE4BAAC783DA}" srcOrd="1" destOrd="0" parTransId="{6D2C2B4D-A3FA-416E-9EE5-CF994AD2FF02}" sibTransId="{A13B6B3D-5E0A-417D-9E09-11EAB6008DD3}"/>
    <dgm:cxn modelId="{403F3FED-AFC4-459A-86EA-064F005FE8A3}" type="presOf" srcId="{EBAA85B6-ABE3-461F-A7C9-39A26EBDB3C1}" destId="{62313E24-1C83-4E8B-925B-6BC94CD59A30}" srcOrd="0" destOrd="0" presId="urn:microsoft.com/office/officeart/2018/5/layout/IconCircleLabelList"/>
    <dgm:cxn modelId="{0EC258D8-92B9-48C7-9539-F0CA8A5F83BD}" type="presParOf" srcId="{935408F2-A29C-4EBB-AE94-D250313FE27D}" destId="{F843721D-5D15-4F4F-AECB-EA402DEC9661}" srcOrd="0" destOrd="0" presId="urn:microsoft.com/office/officeart/2018/5/layout/IconCircleLabelList"/>
    <dgm:cxn modelId="{CCC909A2-23CB-455D-BDF8-09AFDED9AC21}" type="presParOf" srcId="{F843721D-5D15-4F4F-AECB-EA402DEC9661}" destId="{44891E4A-A4D9-47B8-B998-CD1718F92A41}" srcOrd="0" destOrd="0" presId="urn:microsoft.com/office/officeart/2018/5/layout/IconCircleLabelList"/>
    <dgm:cxn modelId="{A139A61C-D4C8-4524-B336-8528E2CBAFA8}" type="presParOf" srcId="{F843721D-5D15-4F4F-AECB-EA402DEC9661}" destId="{88DF0055-BE44-4B34-A23C-6B324B17A36C}" srcOrd="1" destOrd="0" presId="urn:microsoft.com/office/officeart/2018/5/layout/IconCircleLabelList"/>
    <dgm:cxn modelId="{57D84E7C-7C12-40FF-A6AF-48A45AD01D58}" type="presParOf" srcId="{F843721D-5D15-4F4F-AECB-EA402DEC9661}" destId="{5AE3D778-47E5-4A34-A333-833C6BDF13C8}" srcOrd="2" destOrd="0" presId="urn:microsoft.com/office/officeart/2018/5/layout/IconCircleLabelList"/>
    <dgm:cxn modelId="{BE0A83EE-3710-45BC-B7BC-DDC9591D601E}" type="presParOf" srcId="{F843721D-5D15-4F4F-AECB-EA402DEC9661}" destId="{3B2B093E-85C3-46AF-8966-97308E98E54E}" srcOrd="3" destOrd="0" presId="urn:microsoft.com/office/officeart/2018/5/layout/IconCircleLabelList"/>
    <dgm:cxn modelId="{84AB57FD-8A41-4805-AE32-94FFF7BCA204}" type="presParOf" srcId="{935408F2-A29C-4EBB-AE94-D250313FE27D}" destId="{7CBC1308-5104-4B67-AEE9-9CE5A3150F7D}" srcOrd="1" destOrd="0" presId="urn:microsoft.com/office/officeart/2018/5/layout/IconCircleLabelList"/>
    <dgm:cxn modelId="{8F76B4FA-7691-4F7A-9916-694A8A75AA4C}" type="presParOf" srcId="{935408F2-A29C-4EBB-AE94-D250313FE27D}" destId="{2715DB25-9CC8-494A-AB64-DB558B5ED0D1}" srcOrd="2" destOrd="0" presId="urn:microsoft.com/office/officeart/2018/5/layout/IconCircleLabelList"/>
    <dgm:cxn modelId="{6417248D-2B8B-44B6-A584-F833A04B024D}" type="presParOf" srcId="{2715DB25-9CC8-494A-AB64-DB558B5ED0D1}" destId="{8E2379EF-6F92-4044-AC81-DAF3776E2855}" srcOrd="0" destOrd="0" presId="urn:microsoft.com/office/officeart/2018/5/layout/IconCircleLabelList"/>
    <dgm:cxn modelId="{F2E22D56-B763-457E-90A2-FD32EEC13D09}" type="presParOf" srcId="{2715DB25-9CC8-494A-AB64-DB558B5ED0D1}" destId="{90C369BE-7A8C-496E-A07E-B78228E3E04C}" srcOrd="1" destOrd="0" presId="urn:microsoft.com/office/officeart/2018/5/layout/IconCircleLabelList"/>
    <dgm:cxn modelId="{59D7FBB2-09D0-4DB6-988D-E1D723304FAE}" type="presParOf" srcId="{2715DB25-9CC8-494A-AB64-DB558B5ED0D1}" destId="{208D3E54-4FCC-4CEA-AA1D-FA3FFD58BFF5}" srcOrd="2" destOrd="0" presId="urn:microsoft.com/office/officeart/2018/5/layout/IconCircleLabelList"/>
    <dgm:cxn modelId="{7565BA7E-0658-4B4B-8672-862D9F0DDDEF}" type="presParOf" srcId="{2715DB25-9CC8-494A-AB64-DB558B5ED0D1}" destId="{49B2BF80-64C6-42B8-9E5B-2C8F987F28DD}" srcOrd="3" destOrd="0" presId="urn:microsoft.com/office/officeart/2018/5/layout/IconCircleLabelList"/>
    <dgm:cxn modelId="{3E8C3744-8898-4639-AE0E-31F94A148E19}" type="presParOf" srcId="{935408F2-A29C-4EBB-AE94-D250313FE27D}" destId="{7B9B4E33-F877-4A43-8CAB-DE1A0235ABF6}" srcOrd="3" destOrd="0" presId="urn:microsoft.com/office/officeart/2018/5/layout/IconCircleLabelList"/>
    <dgm:cxn modelId="{DB9D5FF7-1B82-470B-AB51-87C262B54610}" type="presParOf" srcId="{935408F2-A29C-4EBB-AE94-D250313FE27D}" destId="{454F2690-A3DC-430A-9D78-979AC4F281F9}" srcOrd="4" destOrd="0" presId="urn:microsoft.com/office/officeart/2018/5/layout/IconCircleLabelList"/>
    <dgm:cxn modelId="{094E8AE4-DCC8-47A1-A6EB-7FD5C3CA1280}" type="presParOf" srcId="{454F2690-A3DC-430A-9D78-979AC4F281F9}" destId="{4C4BF46F-1488-48A7-9BBA-DD3B6FBEDA2F}" srcOrd="0" destOrd="0" presId="urn:microsoft.com/office/officeart/2018/5/layout/IconCircleLabelList"/>
    <dgm:cxn modelId="{432D39CD-5470-4A48-A662-CE2C56170AC8}" type="presParOf" srcId="{454F2690-A3DC-430A-9D78-979AC4F281F9}" destId="{19FFD971-C88B-4683-A78D-A607FDC84AFF}" srcOrd="1" destOrd="0" presId="urn:microsoft.com/office/officeart/2018/5/layout/IconCircleLabelList"/>
    <dgm:cxn modelId="{DD3300D5-1662-412A-92F2-E02AE75E6985}" type="presParOf" srcId="{454F2690-A3DC-430A-9D78-979AC4F281F9}" destId="{A0292A00-09F7-49DF-884A-BEEC0CC25717}" srcOrd="2" destOrd="0" presId="urn:microsoft.com/office/officeart/2018/5/layout/IconCircleLabelList"/>
    <dgm:cxn modelId="{CC8562F4-E8EB-4637-8890-964D4A67B1BF}" type="presParOf" srcId="{454F2690-A3DC-430A-9D78-979AC4F281F9}" destId="{62313E24-1C83-4E8B-925B-6BC94CD59A3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EB0D91-C0ED-4C35-8CAA-DA5A4D9F62F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E973032-A73A-48AB-BC2A-7C7CF1056110}">
      <dgm:prSet/>
      <dgm:spPr/>
      <dgm:t>
        <a:bodyPr/>
        <a:lstStyle/>
        <a:p>
          <a:r>
            <a:rPr lang="en-GB" dirty="0"/>
            <a:t>In the Real world how the data science team is going to capture the required student biometric data </a:t>
          </a:r>
          <a:endParaRPr lang="en-US" dirty="0"/>
        </a:p>
      </dgm:t>
    </dgm:pt>
    <dgm:pt modelId="{1A212F51-0725-4F46-AC57-BAED86C6BE5E}" type="parTrans" cxnId="{EC5886E2-09E0-4F89-B868-86D1B9870A81}">
      <dgm:prSet/>
      <dgm:spPr/>
      <dgm:t>
        <a:bodyPr/>
        <a:lstStyle/>
        <a:p>
          <a:endParaRPr lang="en-US"/>
        </a:p>
      </dgm:t>
    </dgm:pt>
    <dgm:pt modelId="{EDF4377C-1F5A-4D8C-ACBC-ACEE06EAEDC8}" type="sibTrans" cxnId="{EC5886E2-09E0-4F89-B868-86D1B9870A81}">
      <dgm:prSet/>
      <dgm:spPr/>
      <dgm:t>
        <a:bodyPr/>
        <a:lstStyle/>
        <a:p>
          <a:endParaRPr lang="en-US"/>
        </a:p>
      </dgm:t>
    </dgm:pt>
    <dgm:pt modelId="{CA1FC57E-1E1C-44FC-94AB-3B1623474221}">
      <dgm:prSet/>
      <dgm:spPr/>
      <dgm:t>
        <a:bodyPr/>
        <a:lstStyle/>
        <a:p>
          <a:r>
            <a:rPr lang="en-GB" dirty="0"/>
            <a:t>What type of legal considerations do we need to deal with during scaling out this project?</a:t>
          </a:r>
          <a:endParaRPr lang="en-US" dirty="0"/>
        </a:p>
      </dgm:t>
    </dgm:pt>
    <dgm:pt modelId="{5BE91E8B-6AF2-4162-A162-39EEC1BB2277}" type="parTrans" cxnId="{8DC3AC72-4A63-415A-BDAA-CE491670C2AC}">
      <dgm:prSet/>
      <dgm:spPr/>
      <dgm:t>
        <a:bodyPr/>
        <a:lstStyle/>
        <a:p>
          <a:endParaRPr lang="en-US"/>
        </a:p>
      </dgm:t>
    </dgm:pt>
    <dgm:pt modelId="{1F418ACE-15DF-43B4-B404-F388629D280B}" type="sibTrans" cxnId="{8DC3AC72-4A63-415A-BDAA-CE491670C2AC}">
      <dgm:prSet/>
      <dgm:spPr/>
      <dgm:t>
        <a:bodyPr/>
        <a:lstStyle/>
        <a:p>
          <a:endParaRPr lang="en-US"/>
        </a:p>
      </dgm:t>
    </dgm:pt>
    <dgm:pt modelId="{46921780-AB8B-43D4-8618-7F11761FEFE4}">
      <dgm:prSet/>
      <dgm:spPr/>
      <dgm:t>
        <a:bodyPr/>
        <a:lstStyle/>
        <a:p>
          <a:r>
            <a:rPr lang="en-GB"/>
            <a:t>Do you have any best practices for handling sensitive data?</a:t>
          </a:r>
          <a:endParaRPr lang="en-US" dirty="0"/>
        </a:p>
      </dgm:t>
    </dgm:pt>
    <dgm:pt modelId="{22F50AE8-CFF4-4669-B13D-20D0C6B60A8A}" type="parTrans" cxnId="{C1CFBA02-4605-4AE5-A764-9D6AEBAF1A4E}">
      <dgm:prSet/>
      <dgm:spPr/>
      <dgm:t>
        <a:bodyPr/>
        <a:lstStyle/>
        <a:p>
          <a:endParaRPr lang="en-US"/>
        </a:p>
      </dgm:t>
    </dgm:pt>
    <dgm:pt modelId="{D01E9982-5006-458F-9E5F-8D559199053D}" type="sibTrans" cxnId="{C1CFBA02-4605-4AE5-A764-9D6AEBAF1A4E}">
      <dgm:prSet/>
      <dgm:spPr/>
      <dgm:t>
        <a:bodyPr/>
        <a:lstStyle/>
        <a:p>
          <a:endParaRPr lang="en-US"/>
        </a:p>
      </dgm:t>
    </dgm:pt>
    <dgm:pt modelId="{DEEF90EF-B2CA-45B1-A279-0650672663ED}">
      <dgm:prSet/>
      <dgm:spPr/>
      <dgm:t>
        <a:bodyPr/>
        <a:lstStyle/>
        <a:p>
          <a:r>
            <a:rPr lang="en-GB" dirty="0"/>
            <a:t>Do the data processing in-house and procure the required equipment &amp; Software for capturing &amp; process the human image data. </a:t>
          </a:r>
          <a:endParaRPr lang="en-US" dirty="0"/>
        </a:p>
      </dgm:t>
    </dgm:pt>
    <dgm:pt modelId="{D8B88D29-156E-4682-B029-667804B0DC4F}" type="parTrans" cxnId="{76905500-98B5-4D99-A534-3D48213EFFCB}">
      <dgm:prSet/>
      <dgm:spPr/>
      <dgm:t>
        <a:bodyPr/>
        <a:lstStyle/>
        <a:p>
          <a:endParaRPr lang="en-US"/>
        </a:p>
      </dgm:t>
    </dgm:pt>
    <dgm:pt modelId="{A0546D36-EB6B-448B-A5D7-9DC663C3D716}" type="sibTrans" cxnId="{76905500-98B5-4D99-A534-3D48213EFFCB}">
      <dgm:prSet/>
      <dgm:spPr/>
      <dgm:t>
        <a:bodyPr/>
        <a:lstStyle/>
        <a:p>
          <a:endParaRPr lang="en-US"/>
        </a:p>
      </dgm:t>
    </dgm:pt>
    <dgm:pt modelId="{803FD061-0B14-4D93-91A2-604756D4E041}">
      <dgm:prSet/>
      <dgm:spPr/>
      <dgm:t>
        <a:bodyPr/>
        <a:lstStyle/>
        <a:p>
          <a:r>
            <a:rPr lang="en-GB" dirty="0"/>
            <a:t>What would be our revenue model?</a:t>
          </a:r>
          <a:endParaRPr lang="en-US" dirty="0"/>
        </a:p>
      </dgm:t>
    </dgm:pt>
    <dgm:pt modelId="{124E946D-81D9-41C7-949D-5ECDFD90BF9E}" type="parTrans" cxnId="{27B4A9D3-4DE8-4FCA-98E4-BDEA85F78F4F}">
      <dgm:prSet/>
      <dgm:spPr/>
      <dgm:t>
        <a:bodyPr/>
        <a:lstStyle/>
        <a:p>
          <a:endParaRPr lang="en-US"/>
        </a:p>
      </dgm:t>
    </dgm:pt>
    <dgm:pt modelId="{CA992C1E-AEBB-4569-B3C6-423B736D12D1}" type="sibTrans" cxnId="{27B4A9D3-4DE8-4FCA-98E4-BDEA85F78F4F}">
      <dgm:prSet/>
      <dgm:spPr/>
      <dgm:t>
        <a:bodyPr/>
        <a:lstStyle/>
        <a:p>
          <a:endParaRPr lang="en-US"/>
        </a:p>
      </dgm:t>
    </dgm:pt>
    <dgm:pt modelId="{B56B94C8-3035-4826-ADDE-718FA9A096E3}">
      <dgm:prSet/>
      <dgm:spPr/>
      <dgm:t>
        <a:bodyPr/>
        <a:lstStyle/>
        <a:p>
          <a:r>
            <a:rPr lang="en-GB"/>
            <a:t>How accurate is your Model?</a:t>
          </a:r>
          <a:endParaRPr lang="en-US"/>
        </a:p>
      </dgm:t>
    </dgm:pt>
    <dgm:pt modelId="{7F68D269-CC1A-4EDF-A65E-99C8EFAE3637}" type="parTrans" cxnId="{F2607AB4-9A05-498F-B6BB-5BE2E86E614C}">
      <dgm:prSet/>
      <dgm:spPr/>
      <dgm:t>
        <a:bodyPr/>
        <a:lstStyle/>
        <a:p>
          <a:endParaRPr lang="en-US"/>
        </a:p>
      </dgm:t>
    </dgm:pt>
    <dgm:pt modelId="{C93ADC5A-1622-428A-A3A3-15BCDC01080F}" type="sibTrans" cxnId="{F2607AB4-9A05-498F-B6BB-5BE2E86E614C}">
      <dgm:prSet/>
      <dgm:spPr/>
      <dgm:t>
        <a:bodyPr/>
        <a:lstStyle/>
        <a:p>
          <a:endParaRPr lang="en-US"/>
        </a:p>
      </dgm:t>
    </dgm:pt>
    <dgm:pt modelId="{4BE71657-E877-4A9A-8491-653930E3A0D5}">
      <dgm:prSet/>
      <dgm:spPr/>
      <dgm:t>
        <a:bodyPr/>
        <a:lstStyle/>
        <a:p>
          <a:r>
            <a:rPr lang="en-GB" dirty="0"/>
            <a:t>The presented solution or model is meant for identifying few types of objects How you are going to make it fit for other varieties? </a:t>
          </a:r>
          <a:endParaRPr lang="en-US" dirty="0"/>
        </a:p>
      </dgm:t>
    </dgm:pt>
    <dgm:pt modelId="{3C1DA0A5-49CF-4B3D-8206-9E72921B5F33}" type="parTrans" cxnId="{8584CF89-9420-4E51-A69F-5862A8D53A9D}">
      <dgm:prSet/>
      <dgm:spPr/>
      <dgm:t>
        <a:bodyPr/>
        <a:lstStyle/>
        <a:p>
          <a:endParaRPr lang="en-US"/>
        </a:p>
      </dgm:t>
    </dgm:pt>
    <dgm:pt modelId="{53A1987D-F8F3-4C71-A29B-704286495A98}" type="sibTrans" cxnId="{8584CF89-9420-4E51-A69F-5862A8D53A9D}">
      <dgm:prSet/>
      <dgm:spPr/>
      <dgm:t>
        <a:bodyPr/>
        <a:lstStyle/>
        <a:p>
          <a:endParaRPr lang="en-US"/>
        </a:p>
      </dgm:t>
    </dgm:pt>
    <dgm:pt modelId="{13B8C31E-F326-4866-B1D3-371CEF8D9DE0}">
      <dgm:prSet/>
      <dgm:spPr/>
      <dgm:t>
        <a:bodyPr/>
        <a:lstStyle/>
        <a:p>
          <a:r>
            <a:rPr lang="en-GB" dirty="0"/>
            <a:t>How the Model is designed to behave with unknown grain data.</a:t>
          </a:r>
          <a:endParaRPr lang="en-US" dirty="0"/>
        </a:p>
      </dgm:t>
    </dgm:pt>
    <dgm:pt modelId="{EBEE9D4A-C22C-4B2A-970C-077F1E1EEF64}" type="parTrans" cxnId="{8065CFF9-42FA-4658-BA99-DBEE370FCB4D}">
      <dgm:prSet/>
      <dgm:spPr/>
      <dgm:t>
        <a:bodyPr/>
        <a:lstStyle/>
        <a:p>
          <a:endParaRPr lang="en-US"/>
        </a:p>
      </dgm:t>
    </dgm:pt>
    <dgm:pt modelId="{AF1D4143-8F73-4BEA-9BF9-3ABF78872DAA}" type="sibTrans" cxnId="{8065CFF9-42FA-4658-BA99-DBEE370FCB4D}">
      <dgm:prSet/>
      <dgm:spPr/>
      <dgm:t>
        <a:bodyPr/>
        <a:lstStyle/>
        <a:p>
          <a:endParaRPr lang="en-US"/>
        </a:p>
      </dgm:t>
    </dgm:pt>
    <dgm:pt modelId="{53B5FB38-D3CE-4033-A54D-76ADBE3D661A}">
      <dgm:prSet/>
      <dgm:spPr/>
      <dgm:t>
        <a:bodyPr/>
        <a:lstStyle/>
        <a:p>
          <a:r>
            <a:rPr lang="en-GB" dirty="0"/>
            <a:t>With the increase in counts of varieties of objects and human faces images, are you expecting any degradation in, accuracy?</a:t>
          </a:r>
          <a:endParaRPr lang="en-US" dirty="0"/>
        </a:p>
      </dgm:t>
    </dgm:pt>
    <dgm:pt modelId="{A0C323A8-2991-4AAA-A841-6E8566D0189A}" type="parTrans" cxnId="{309DC403-60AA-4780-A90F-BC718B2D7DD0}">
      <dgm:prSet/>
      <dgm:spPr/>
      <dgm:t>
        <a:bodyPr/>
        <a:lstStyle/>
        <a:p>
          <a:endParaRPr lang="en-US"/>
        </a:p>
      </dgm:t>
    </dgm:pt>
    <dgm:pt modelId="{7A959919-34F4-4F7C-9AF5-B2D424F9BCDF}" type="sibTrans" cxnId="{309DC403-60AA-4780-A90F-BC718B2D7DD0}">
      <dgm:prSet/>
      <dgm:spPr/>
      <dgm:t>
        <a:bodyPr/>
        <a:lstStyle/>
        <a:p>
          <a:endParaRPr lang="en-US"/>
        </a:p>
      </dgm:t>
    </dgm:pt>
    <dgm:pt modelId="{2384BCB3-DF7B-4FED-A3DB-6CB3D63E01F8}">
      <dgm:prSet/>
      <dgm:spPr/>
      <dgm:t>
        <a:bodyPr/>
        <a:lstStyle/>
        <a:p>
          <a:r>
            <a:rPr lang="en-GB"/>
            <a:t>Do you have a recommendation for making the model prediction more consistent:</a:t>
          </a:r>
          <a:endParaRPr lang="en-US"/>
        </a:p>
      </dgm:t>
    </dgm:pt>
    <dgm:pt modelId="{DB79879E-C9D2-41B3-958E-1135CB659B72}" type="parTrans" cxnId="{1C925C30-46B8-40E5-BB95-FBEBBCDDFF86}">
      <dgm:prSet/>
      <dgm:spPr/>
      <dgm:t>
        <a:bodyPr/>
        <a:lstStyle/>
        <a:p>
          <a:endParaRPr lang="en-US"/>
        </a:p>
      </dgm:t>
    </dgm:pt>
    <dgm:pt modelId="{03EE4427-6606-4EB1-A6B5-88C6217E3D3A}" type="sibTrans" cxnId="{1C925C30-46B8-40E5-BB95-FBEBBCDDFF86}">
      <dgm:prSet/>
      <dgm:spPr/>
      <dgm:t>
        <a:bodyPr/>
        <a:lstStyle/>
        <a:p>
          <a:endParaRPr lang="en-US"/>
        </a:p>
      </dgm:t>
    </dgm:pt>
    <dgm:pt modelId="{055DD691-285B-4FDC-9C76-6F5FFA0894E1}" type="pres">
      <dgm:prSet presAssocID="{53EB0D91-C0ED-4C35-8CAA-DA5A4D9F62FC}" presName="diagram" presStyleCnt="0">
        <dgm:presLayoutVars>
          <dgm:dir/>
          <dgm:resizeHandles val="exact"/>
        </dgm:presLayoutVars>
      </dgm:prSet>
      <dgm:spPr/>
    </dgm:pt>
    <dgm:pt modelId="{E838061B-3FBB-497A-AC9B-A2916CF4A527}" type="pres">
      <dgm:prSet presAssocID="{1E973032-A73A-48AB-BC2A-7C7CF1056110}" presName="node" presStyleLbl="node1" presStyleIdx="0" presStyleCnt="10">
        <dgm:presLayoutVars>
          <dgm:bulletEnabled val="1"/>
        </dgm:presLayoutVars>
      </dgm:prSet>
      <dgm:spPr/>
    </dgm:pt>
    <dgm:pt modelId="{BF8FABC5-5C09-4741-A40E-6E8BCA678C31}" type="pres">
      <dgm:prSet presAssocID="{EDF4377C-1F5A-4D8C-ACBC-ACEE06EAEDC8}" presName="sibTrans" presStyleCnt="0"/>
      <dgm:spPr/>
    </dgm:pt>
    <dgm:pt modelId="{C5BD3F98-70BA-4276-989E-705642AA21A0}" type="pres">
      <dgm:prSet presAssocID="{CA1FC57E-1E1C-44FC-94AB-3B1623474221}" presName="node" presStyleLbl="node1" presStyleIdx="1" presStyleCnt="10">
        <dgm:presLayoutVars>
          <dgm:bulletEnabled val="1"/>
        </dgm:presLayoutVars>
      </dgm:prSet>
      <dgm:spPr/>
    </dgm:pt>
    <dgm:pt modelId="{82CCB45F-E6EB-4924-B006-E79662D8B587}" type="pres">
      <dgm:prSet presAssocID="{1F418ACE-15DF-43B4-B404-F388629D280B}" presName="sibTrans" presStyleCnt="0"/>
      <dgm:spPr/>
    </dgm:pt>
    <dgm:pt modelId="{82F67852-1CEB-4104-9838-022C4603B5F5}" type="pres">
      <dgm:prSet presAssocID="{46921780-AB8B-43D4-8618-7F11761FEFE4}" presName="node" presStyleLbl="node1" presStyleIdx="2" presStyleCnt="10">
        <dgm:presLayoutVars>
          <dgm:bulletEnabled val="1"/>
        </dgm:presLayoutVars>
      </dgm:prSet>
      <dgm:spPr/>
    </dgm:pt>
    <dgm:pt modelId="{3DA669B2-502D-4339-9E14-B8C229825039}" type="pres">
      <dgm:prSet presAssocID="{D01E9982-5006-458F-9E5F-8D559199053D}" presName="sibTrans" presStyleCnt="0"/>
      <dgm:spPr/>
    </dgm:pt>
    <dgm:pt modelId="{FEA70B90-54A1-4405-AEA2-813A66FB6F0A}" type="pres">
      <dgm:prSet presAssocID="{DEEF90EF-B2CA-45B1-A279-0650672663ED}" presName="node" presStyleLbl="node1" presStyleIdx="3" presStyleCnt="10">
        <dgm:presLayoutVars>
          <dgm:bulletEnabled val="1"/>
        </dgm:presLayoutVars>
      </dgm:prSet>
      <dgm:spPr/>
    </dgm:pt>
    <dgm:pt modelId="{8BC1337F-C02F-46E4-B380-0234D4EFD392}" type="pres">
      <dgm:prSet presAssocID="{A0546D36-EB6B-448B-A5D7-9DC663C3D716}" presName="sibTrans" presStyleCnt="0"/>
      <dgm:spPr/>
    </dgm:pt>
    <dgm:pt modelId="{62107898-DCC5-4590-AA1A-C9533FABD09B}" type="pres">
      <dgm:prSet presAssocID="{803FD061-0B14-4D93-91A2-604756D4E041}" presName="node" presStyleLbl="node1" presStyleIdx="4" presStyleCnt="10">
        <dgm:presLayoutVars>
          <dgm:bulletEnabled val="1"/>
        </dgm:presLayoutVars>
      </dgm:prSet>
      <dgm:spPr/>
    </dgm:pt>
    <dgm:pt modelId="{E4C0CD88-0376-47BB-B0C1-79FC13B8575E}" type="pres">
      <dgm:prSet presAssocID="{CA992C1E-AEBB-4569-B3C6-423B736D12D1}" presName="sibTrans" presStyleCnt="0"/>
      <dgm:spPr/>
    </dgm:pt>
    <dgm:pt modelId="{D2E4E602-8125-46F5-B046-524C5ED2B462}" type="pres">
      <dgm:prSet presAssocID="{B56B94C8-3035-4826-ADDE-718FA9A096E3}" presName="node" presStyleLbl="node1" presStyleIdx="5" presStyleCnt="10">
        <dgm:presLayoutVars>
          <dgm:bulletEnabled val="1"/>
        </dgm:presLayoutVars>
      </dgm:prSet>
      <dgm:spPr/>
    </dgm:pt>
    <dgm:pt modelId="{F6F366EA-2B54-4622-9911-5A28A034D586}" type="pres">
      <dgm:prSet presAssocID="{C93ADC5A-1622-428A-A3A3-15BCDC01080F}" presName="sibTrans" presStyleCnt="0"/>
      <dgm:spPr/>
    </dgm:pt>
    <dgm:pt modelId="{A0F701B3-3803-4E70-8ADE-3C1381DAB7ED}" type="pres">
      <dgm:prSet presAssocID="{4BE71657-E877-4A9A-8491-653930E3A0D5}" presName="node" presStyleLbl="node1" presStyleIdx="6" presStyleCnt="10">
        <dgm:presLayoutVars>
          <dgm:bulletEnabled val="1"/>
        </dgm:presLayoutVars>
      </dgm:prSet>
      <dgm:spPr/>
    </dgm:pt>
    <dgm:pt modelId="{70AFCEFE-B05C-411F-B50E-CC92F02BE274}" type="pres">
      <dgm:prSet presAssocID="{53A1987D-F8F3-4C71-A29B-704286495A98}" presName="sibTrans" presStyleCnt="0"/>
      <dgm:spPr/>
    </dgm:pt>
    <dgm:pt modelId="{B29A8A10-83FC-4F4C-BB9A-E8B542FC3A18}" type="pres">
      <dgm:prSet presAssocID="{13B8C31E-F326-4866-B1D3-371CEF8D9DE0}" presName="node" presStyleLbl="node1" presStyleIdx="7" presStyleCnt="10">
        <dgm:presLayoutVars>
          <dgm:bulletEnabled val="1"/>
        </dgm:presLayoutVars>
      </dgm:prSet>
      <dgm:spPr/>
    </dgm:pt>
    <dgm:pt modelId="{B53CBE10-BC2B-481F-8A80-4B5EAB7E3742}" type="pres">
      <dgm:prSet presAssocID="{AF1D4143-8F73-4BEA-9BF9-3ABF78872DAA}" presName="sibTrans" presStyleCnt="0"/>
      <dgm:spPr/>
    </dgm:pt>
    <dgm:pt modelId="{76F9D045-7C41-4EA2-89BA-5D7F0F924F2C}" type="pres">
      <dgm:prSet presAssocID="{53B5FB38-D3CE-4033-A54D-76ADBE3D661A}" presName="node" presStyleLbl="node1" presStyleIdx="8" presStyleCnt="10">
        <dgm:presLayoutVars>
          <dgm:bulletEnabled val="1"/>
        </dgm:presLayoutVars>
      </dgm:prSet>
      <dgm:spPr/>
    </dgm:pt>
    <dgm:pt modelId="{AA6EA2B8-DF17-4022-B38A-0A6A634A4A8E}" type="pres">
      <dgm:prSet presAssocID="{7A959919-34F4-4F7C-9AF5-B2D424F9BCDF}" presName="sibTrans" presStyleCnt="0"/>
      <dgm:spPr/>
    </dgm:pt>
    <dgm:pt modelId="{E8932E39-E9E4-4786-B0D6-334C43DE4C1E}" type="pres">
      <dgm:prSet presAssocID="{2384BCB3-DF7B-4FED-A3DB-6CB3D63E01F8}" presName="node" presStyleLbl="node1" presStyleIdx="9" presStyleCnt="10">
        <dgm:presLayoutVars>
          <dgm:bulletEnabled val="1"/>
        </dgm:presLayoutVars>
      </dgm:prSet>
      <dgm:spPr/>
    </dgm:pt>
  </dgm:ptLst>
  <dgm:cxnLst>
    <dgm:cxn modelId="{76905500-98B5-4D99-A534-3D48213EFFCB}" srcId="{53EB0D91-C0ED-4C35-8CAA-DA5A4D9F62FC}" destId="{DEEF90EF-B2CA-45B1-A279-0650672663ED}" srcOrd="3" destOrd="0" parTransId="{D8B88D29-156E-4682-B029-667804B0DC4F}" sibTransId="{A0546D36-EB6B-448B-A5D7-9DC663C3D716}"/>
    <dgm:cxn modelId="{C1CFBA02-4605-4AE5-A764-9D6AEBAF1A4E}" srcId="{53EB0D91-C0ED-4C35-8CAA-DA5A4D9F62FC}" destId="{46921780-AB8B-43D4-8618-7F11761FEFE4}" srcOrd="2" destOrd="0" parTransId="{22F50AE8-CFF4-4669-B13D-20D0C6B60A8A}" sibTransId="{D01E9982-5006-458F-9E5F-8D559199053D}"/>
    <dgm:cxn modelId="{309DC403-60AA-4780-A90F-BC718B2D7DD0}" srcId="{53EB0D91-C0ED-4C35-8CAA-DA5A4D9F62FC}" destId="{53B5FB38-D3CE-4033-A54D-76ADBE3D661A}" srcOrd="8" destOrd="0" parTransId="{A0C323A8-2991-4AAA-A841-6E8566D0189A}" sibTransId="{7A959919-34F4-4F7C-9AF5-B2D424F9BCDF}"/>
    <dgm:cxn modelId="{1C925C30-46B8-40E5-BB95-FBEBBCDDFF86}" srcId="{53EB0D91-C0ED-4C35-8CAA-DA5A4D9F62FC}" destId="{2384BCB3-DF7B-4FED-A3DB-6CB3D63E01F8}" srcOrd="9" destOrd="0" parTransId="{DB79879E-C9D2-41B3-958E-1135CB659B72}" sibTransId="{03EE4427-6606-4EB1-A6B5-88C6217E3D3A}"/>
    <dgm:cxn modelId="{470E2B38-1477-4055-8C4E-774B4F7F0E58}" type="presOf" srcId="{B56B94C8-3035-4826-ADDE-718FA9A096E3}" destId="{D2E4E602-8125-46F5-B046-524C5ED2B462}" srcOrd="0" destOrd="0" presId="urn:microsoft.com/office/officeart/2005/8/layout/default"/>
    <dgm:cxn modelId="{91FCD33E-9702-42DD-A7F1-1BA1E873E52E}" type="presOf" srcId="{2384BCB3-DF7B-4FED-A3DB-6CB3D63E01F8}" destId="{E8932E39-E9E4-4786-B0D6-334C43DE4C1E}" srcOrd="0" destOrd="0" presId="urn:microsoft.com/office/officeart/2005/8/layout/default"/>
    <dgm:cxn modelId="{8DC3AC72-4A63-415A-BDAA-CE491670C2AC}" srcId="{53EB0D91-C0ED-4C35-8CAA-DA5A4D9F62FC}" destId="{CA1FC57E-1E1C-44FC-94AB-3B1623474221}" srcOrd="1" destOrd="0" parTransId="{5BE91E8B-6AF2-4162-A162-39EEC1BB2277}" sibTransId="{1F418ACE-15DF-43B4-B404-F388629D280B}"/>
    <dgm:cxn modelId="{ED180B54-8E31-4BC6-B3F5-0E386142CA16}" type="presOf" srcId="{CA1FC57E-1E1C-44FC-94AB-3B1623474221}" destId="{C5BD3F98-70BA-4276-989E-705642AA21A0}" srcOrd="0" destOrd="0" presId="urn:microsoft.com/office/officeart/2005/8/layout/default"/>
    <dgm:cxn modelId="{71426556-1910-40C9-A263-29059CE5F11B}" type="presOf" srcId="{4BE71657-E877-4A9A-8491-653930E3A0D5}" destId="{A0F701B3-3803-4E70-8ADE-3C1381DAB7ED}" srcOrd="0" destOrd="0" presId="urn:microsoft.com/office/officeart/2005/8/layout/default"/>
    <dgm:cxn modelId="{873A2B82-A9A9-4A4E-8D2A-419DD6DD2B5F}" type="presOf" srcId="{803FD061-0B14-4D93-91A2-604756D4E041}" destId="{62107898-DCC5-4590-AA1A-C9533FABD09B}" srcOrd="0" destOrd="0" presId="urn:microsoft.com/office/officeart/2005/8/layout/default"/>
    <dgm:cxn modelId="{CA39B583-775C-48CF-8317-03F4A8EFA78E}" type="presOf" srcId="{53B5FB38-D3CE-4033-A54D-76ADBE3D661A}" destId="{76F9D045-7C41-4EA2-89BA-5D7F0F924F2C}" srcOrd="0" destOrd="0" presId="urn:microsoft.com/office/officeart/2005/8/layout/default"/>
    <dgm:cxn modelId="{8584CF89-9420-4E51-A69F-5862A8D53A9D}" srcId="{53EB0D91-C0ED-4C35-8CAA-DA5A4D9F62FC}" destId="{4BE71657-E877-4A9A-8491-653930E3A0D5}" srcOrd="6" destOrd="0" parTransId="{3C1DA0A5-49CF-4B3D-8206-9E72921B5F33}" sibTransId="{53A1987D-F8F3-4C71-A29B-704286495A98}"/>
    <dgm:cxn modelId="{F21C449F-7942-4C9C-BE65-16FA74E10E18}" type="presOf" srcId="{53EB0D91-C0ED-4C35-8CAA-DA5A4D9F62FC}" destId="{055DD691-285B-4FDC-9C76-6F5FFA0894E1}" srcOrd="0" destOrd="0" presId="urn:microsoft.com/office/officeart/2005/8/layout/default"/>
    <dgm:cxn modelId="{C43815A8-4C51-4506-BA45-23F57D3EC798}" type="presOf" srcId="{1E973032-A73A-48AB-BC2A-7C7CF1056110}" destId="{E838061B-3FBB-497A-AC9B-A2916CF4A527}" srcOrd="0" destOrd="0" presId="urn:microsoft.com/office/officeart/2005/8/layout/default"/>
    <dgm:cxn modelId="{36C960B0-FAF7-4A30-BB1C-71B9056F2A5A}" type="presOf" srcId="{46921780-AB8B-43D4-8618-7F11761FEFE4}" destId="{82F67852-1CEB-4104-9838-022C4603B5F5}" srcOrd="0" destOrd="0" presId="urn:microsoft.com/office/officeart/2005/8/layout/default"/>
    <dgm:cxn modelId="{F2607AB4-9A05-498F-B6BB-5BE2E86E614C}" srcId="{53EB0D91-C0ED-4C35-8CAA-DA5A4D9F62FC}" destId="{B56B94C8-3035-4826-ADDE-718FA9A096E3}" srcOrd="5" destOrd="0" parTransId="{7F68D269-CC1A-4EDF-A65E-99C8EFAE3637}" sibTransId="{C93ADC5A-1622-428A-A3A3-15BCDC01080F}"/>
    <dgm:cxn modelId="{3C8396B5-457A-4C2F-B587-09E8009A5571}" type="presOf" srcId="{DEEF90EF-B2CA-45B1-A279-0650672663ED}" destId="{FEA70B90-54A1-4405-AEA2-813A66FB6F0A}" srcOrd="0" destOrd="0" presId="urn:microsoft.com/office/officeart/2005/8/layout/default"/>
    <dgm:cxn modelId="{27B4A9D3-4DE8-4FCA-98E4-BDEA85F78F4F}" srcId="{53EB0D91-C0ED-4C35-8CAA-DA5A4D9F62FC}" destId="{803FD061-0B14-4D93-91A2-604756D4E041}" srcOrd="4" destOrd="0" parTransId="{124E946D-81D9-41C7-949D-5ECDFD90BF9E}" sibTransId="{CA992C1E-AEBB-4569-B3C6-423B736D12D1}"/>
    <dgm:cxn modelId="{EC5886E2-09E0-4F89-B868-86D1B9870A81}" srcId="{53EB0D91-C0ED-4C35-8CAA-DA5A4D9F62FC}" destId="{1E973032-A73A-48AB-BC2A-7C7CF1056110}" srcOrd="0" destOrd="0" parTransId="{1A212F51-0725-4F46-AC57-BAED86C6BE5E}" sibTransId="{EDF4377C-1F5A-4D8C-ACBC-ACEE06EAEDC8}"/>
    <dgm:cxn modelId="{D4450AF3-2598-4D79-8F19-169CD0138AF6}" type="presOf" srcId="{13B8C31E-F326-4866-B1D3-371CEF8D9DE0}" destId="{B29A8A10-83FC-4F4C-BB9A-E8B542FC3A18}" srcOrd="0" destOrd="0" presId="urn:microsoft.com/office/officeart/2005/8/layout/default"/>
    <dgm:cxn modelId="{8065CFF9-42FA-4658-BA99-DBEE370FCB4D}" srcId="{53EB0D91-C0ED-4C35-8CAA-DA5A4D9F62FC}" destId="{13B8C31E-F326-4866-B1D3-371CEF8D9DE0}" srcOrd="7" destOrd="0" parTransId="{EBEE9D4A-C22C-4B2A-970C-077F1E1EEF64}" sibTransId="{AF1D4143-8F73-4BEA-9BF9-3ABF78872DAA}"/>
    <dgm:cxn modelId="{76F3897A-CC19-4DF6-ADF7-FE9B3E8B31F4}" type="presParOf" srcId="{055DD691-285B-4FDC-9C76-6F5FFA0894E1}" destId="{E838061B-3FBB-497A-AC9B-A2916CF4A527}" srcOrd="0" destOrd="0" presId="urn:microsoft.com/office/officeart/2005/8/layout/default"/>
    <dgm:cxn modelId="{2588C892-403F-494C-AC95-4DD11F7037C9}" type="presParOf" srcId="{055DD691-285B-4FDC-9C76-6F5FFA0894E1}" destId="{BF8FABC5-5C09-4741-A40E-6E8BCA678C31}" srcOrd="1" destOrd="0" presId="urn:microsoft.com/office/officeart/2005/8/layout/default"/>
    <dgm:cxn modelId="{AD825B6A-5090-4B3E-BCD2-4B2CA1DF15B9}" type="presParOf" srcId="{055DD691-285B-4FDC-9C76-6F5FFA0894E1}" destId="{C5BD3F98-70BA-4276-989E-705642AA21A0}" srcOrd="2" destOrd="0" presId="urn:microsoft.com/office/officeart/2005/8/layout/default"/>
    <dgm:cxn modelId="{1CF21AA2-7E94-4C0D-B050-56AB04B7AA9F}" type="presParOf" srcId="{055DD691-285B-4FDC-9C76-6F5FFA0894E1}" destId="{82CCB45F-E6EB-4924-B006-E79662D8B587}" srcOrd="3" destOrd="0" presId="urn:microsoft.com/office/officeart/2005/8/layout/default"/>
    <dgm:cxn modelId="{99B8F09D-3DBA-4BDF-99DA-A4E8A1D6E89E}" type="presParOf" srcId="{055DD691-285B-4FDC-9C76-6F5FFA0894E1}" destId="{82F67852-1CEB-4104-9838-022C4603B5F5}" srcOrd="4" destOrd="0" presId="urn:microsoft.com/office/officeart/2005/8/layout/default"/>
    <dgm:cxn modelId="{65092470-6166-47D2-A218-3ED59C5D3129}" type="presParOf" srcId="{055DD691-285B-4FDC-9C76-6F5FFA0894E1}" destId="{3DA669B2-502D-4339-9E14-B8C229825039}" srcOrd="5" destOrd="0" presId="urn:microsoft.com/office/officeart/2005/8/layout/default"/>
    <dgm:cxn modelId="{E1D8583C-0CF8-4506-99F1-039DE8019DC0}" type="presParOf" srcId="{055DD691-285B-4FDC-9C76-6F5FFA0894E1}" destId="{FEA70B90-54A1-4405-AEA2-813A66FB6F0A}" srcOrd="6" destOrd="0" presId="urn:microsoft.com/office/officeart/2005/8/layout/default"/>
    <dgm:cxn modelId="{7455E5BF-9378-44B5-A778-FA0979B402E8}" type="presParOf" srcId="{055DD691-285B-4FDC-9C76-6F5FFA0894E1}" destId="{8BC1337F-C02F-46E4-B380-0234D4EFD392}" srcOrd="7" destOrd="0" presId="urn:microsoft.com/office/officeart/2005/8/layout/default"/>
    <dgm:cxn modelId="{A8A787E5-B31A-4D85-9122-7740141B8F6C}" type="presParOf" srcId="{055DD691-285B-4FDC-9C76-6F5FFA0894E1}" destId="{62107898-DCC5-4590-AA1A-C9533FABD09B}" srcOrd="8" destOrd="0" presId="urn:microsoft.com/office/officeart/2005/8/layout/default"/>
    <dgm:cxn modelId="{BF7F1BA9-AE68-4DA8-8A34-5CC3A368BCE4}" type="presParOf" srcId="{055DD691-285B-4FDC-9C76-6F5FFA0894E1}" destId="{E4C0CD88-0376-47BB-B0C1-79FC13B8575E}" srcOrd="9" destOrd="0" presId="urn:microsoft.com/office/officeart/2005/8/layout/default"/>
    <dgm:cxn modelId="{17457E4B-8EA8-4384-B16F-DB4FC294C66B}" type="presParOf" srcId="{055DD691-285B-4FDC-9C76-6F5FFA0894E1}" destId="{D2E4E602-8125-46F5-B046-524C5ED2B462}" srcOrd="10" destOrd="0" presId="urn:microsoft.com/office/officeart/2005/8/layout/default"/>
    <dgm:cxn modelId="{C8C6C791-B6DE-44FA-B1BE-A301EF9B8BAE}" type="presParOf" srcId="{055DD691-285B-4FDC-9C76-6F5FFA0894E1}" destId="{F6F366EA-2B54-4622-9911-5A28A034D586}" srcOrd="11" destOrd="0" presId="urn:microsoft.com/office/officeart/2005/8/layout/default"/>
    <dgm:cxn modelId="{E3F42632-F74B-4BDD-9B2D-384E37961CB1}" type="presParOf" srcId="{055DD691-285B-4FDC-9C76-6F5FFA0894E1}" destId="{A0F701B3-3803-4E70-8ADE-3C1381DAB7ED}" srcOrd="12" destOrd="0" presId="urn:microsoft.com/office/officeart/2005/8/layout/default"/>
    <dgm:cxn modelId="{3BFB135A-9EE1-4552-9527-8B7A93A49F37}" type="presParOf" srcId="{055DD691-285B-4FDC-9C76-6F5FFA0894E1}" destId="{70AFCEFE-B05C-411F-B50E-CC92F02BE274}" srcOrd="13" destOrd="0" presId="urn:microsoft.com/office/officeart/2005/8/layout/default"/>
    <dgm:cxn modelId="{C7C9575A-9A63-489F-BBA2-C55641353A56}" type="presParOf" srcId="{055DD691-285B-4FDC-9C76-6F5FFA0894E1}" destId="{B29A8A10-83FC-4F4C-BB9A-E8B542FC3A18}" srcOrd="14" destOrd="0" presId="urn:microsoft.com/office/officeart/2005/8/layout/default"/>
    <dgm:cxn modelId="{7574A5F0-FD85-4D5B-B9C9-ACA477B51C35}" type="presParOf" srcId="{055DD691-285B-4FDC-9C76-6F5FFA0894E1}" destId="{B53CBE10-BC2B-481F-8A80-4B5EAB7E3742}" srcOrd="15" destOrd="0" presId="urn:microsoft.com/office/officeart/2005/8/layout/default"/>
    <dgm:cxn modelId="{AF7E6E06-7362-4083-AFC8-23DFC4E7BD53}" type="presParOf" srcId="{055DD691-285B-4FDC-9C76-6F5FFA0894E1}" destId="{76F9D045-7C41-4EA2-89BA-5D7F0F924F2C}" srcOrd="16" destOrd="0" presId="urn:microsoft.com/office/officeart/2005/8/layout/default"/>
    <dgm:cxn modelId="{4F82F659-B25E-45AF-AD97-925D91ACAD1F}" type="presParOf" srcId="{055DD691-285B-4FDC-9C76-6F5FFA0894E1}" destId="{AA6EA2B8-DF17-4022-B38A-0A6A634A4A8E}" srcOrd="17" destOrd="0" presId="urn:microsoft.com/office/officeart/2005/8/layout/default"/>
    <dgm:cxn modelId="{31CAEEDC-62B4-42B5-A9F7-CBF72F6926B7}" type="presParOf" srcId="{055DD691-285B-4FDC-9C76-6F5FFA0894E1}" destId="{E8932E39-E9E4-4786-B0D6-334C43DE4C1E}"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004E3-E2C1-4D42-A4D0-E264A1649CCA}">
      <dsp:nvSpPr>
        <dsp:cNvPr id="0" name=""/>
        <dsp:cNvSpPr/>
      </dsp:nvSpPr>
      <dsp:spPr>
        <a:xfrm>
          <a:off x="0" y="44688"/>
          <a:ext cx="4539129" cy="11765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The training accuracy increases linearly over time, until it reaches nearly 100%, whereas the validation accuracy stalls at 70–72%. </a:t>
          </a:r>
          <a:endParaRPr lang="en-US" sz="1400" kern="1200" dirty="0"/>
        </a:p>
      </dsp:txBody>
      <dsp:txXfrm>
        <a:off x="57436" y="102124"/>
        <a:ext cx="4424257" cy="1061704"/>
      </dsp:txXfrm>
    </dsp:sp>
    <dsp:sp modelId="{34C423C3-BBC7-4191-B472-AADCBC7A67A7}">
      <dsp:nvSpPr>
        <dsp:cNvPr id="0" name=""/>
        <dsp:cNvSpPr/>
      </dsp:nvSpPr>
      <dsp:spPr>
        <a:xfrm>
          <a:off x="0" y="1261585"/>
          <a:ext cx="4539129" cy="11765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After fine-tuning </a:t>
          </a:r>
          <a:r>
            <a:rPr lang="en-GB" sz="1400" kern="1200" dirty="0"/>
            <a:t>a network, The validation accuracy curve looks much cleaner. You’re seeing a nice 1% absolute improvement in accuracy, from about 96% to above 97%.</a:t>
          </a:r>
          <a:endParaRPr lang="en-US" sz="1400" kern="1200" dirty="0"/>
        </a:p>
      </dsp:txBody>
      <dsp:txXfrm>
        <a:off x="57436" y="1319021"/>
        <a:ext cx="4424257" cy="1061704"/>
      </dsp:txXfrm>
    </dsp:sp>
    <dsp:sp modelId="{6E8FC48A-433A-454D-9FE5-BF3FB70D2EFB}">
      <dsp:nvSpPr>
        <dsp:cNvPr id="0" name=""/>
        <dsp:cNvSpPr/>
      </dsp:nvSpPr>
      <dsp:spPr>
        <a:xfrm>
          <a:off x="0" y="2478481"/>
          <a:ext cx="4539129" cy="11765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The generated fine tunned CNN  model is the best fit for object predictions. We can use this classification model to develop Automatic object identification systems that can be designed for many processes such as university security systems</a:t>
          </a:r>
          <a:endParaRPr lang="en-US" sz="1400" kern="1200" dirty="0"/>
        </a:p>
      </dsp:txBody>
      <dsp:txXfrm>
        <a:off x="57436" y="2535917"/>
        <a:ext cx="4424257" cy="1061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1E4A-A4D9-47B8-B998-CD1718F92A41}">
      <dsp:nvSpPr>
        <dsp:cNvPr id="0" name=""/>
        <dsp:cNvSpPr/>
      </dsp:nvSpPr>
      <dsp:spPr>
        <a:xfrm>
          <a:off x="616949" y="47314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F0055-BE44-4B34-A23C-6B324B17A36C}">
      <dsp:nvSpPr>
        <dsp:cNvPr id="0" name=""/>
        <dsp:cNvSpPr/>
      </dsp:nvSpPr>
      <dsp:spPr>
        <a:xfrm>
          <a:off x="1004512" y="86071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2B093E-85C3-46AF-8966-97308E98E54E}">
      <dsp:nvSpPr>
        <dsp:cNvPr id="0" name=""/>
        <dsp:cNvSpPr/>
      </dsp:nvSpPr>
      <dsp:spPr>
        <a:xfrm>
          <a:off x="35606" y="285815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This Data contains processed physical images information related to multiple Objects and does not contain any PII-related information.</a:t>
          </a:r>
          <a:endParaRPr lang="en-US" sz="1100" kern="1200" dirty="0"/>
        </a:p>
      </dsp:txBody>
      <dsp:txXfrm>
        <a:off x="35606" y="2858150"/>
        <a:ext cx="2981250" cy="720000"/>
      </dsp:txXfrm>
    </dsp:sp>
    <dsp:sp modelId="{8E2379EF-6F92-4044-AC81-DAF3776E2855}">
      <dsp:nvSpPr>
        <dsp:cNvPr id="0" name=""/>
        <dsp:cNvSpPr/>
      </dsp:nvSpPr>
      <dsp:spPr>
        <a:xfrm>
          <a:off x="4119918" y="47314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369BE-7A8C-496E-A07E-B78228E3E04C}">
      <dsp:nvSpPr>
        <dsp:cNvPr id="0" name=""/>
        <dsp:cNvSpPr/>
      </dsp:nvSpPr>
      <dsp:spPr>
        <a:xfrm>
          <a:off x="4507481" y="86071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2BF80-64C6-42B8-9E5B-2C8F987F28DD}">
      <dsp:nvSpPr>
        <dsp:cNvPr id="0" name=""/>
        <dsp:cNvSpPr/>
      </dsp:nvSpPr>
      <dsp:spPr>
        <a:xfrm>
          <a:off x="3538574" y="285815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Datasets and information on data were extracted from the public websites </a:t>
          </a:r>
          <a:r>
            <a:rPr lang="en-GB" sz="1100" kern="1200" dirty="0">
              <a:sym typeface="Wingdings" panose="05000000000000000000" pitchFamily="2" charset="2"/>
            </a:rPr>
            <a:t></a:t>
          </a:r>
          <a:r>
            <a:rPr lang="en-GB" sz="1100" kern="1200" dirty="0"/>
            <a:t> </a:t>
          </a:r>
          <a:r>
            <a:rPr lang="en-GB" sz="1100" kern="1200" dirty="0" err="1"/>
            <a:t>kera</a:t>
          </a:r>
          <a:r>
            <a:rPr lang="en-GB" sz="1100" kern="1200" dirty="0"/>
            <a:t> libraries &amp; UCL machine learning repositories.</a:t>
          </a:r>
          <a:endParaRPr lang="en-US" sz="1100" kern="1200" dirty="0"/>
        </a:p>
      </dsp:txBody>
      <dsp:txXfrm>
        <a:off x="3538574" y="2858150"/>
        <a:ext cx="2981250" cy="720000"/>
      </dsp:txXfrm>
    </dsp:sp>
    <dsp:sp modelId="{4C4BF46F-1488-48A7-9BBA-DD3B6FBEDA2F}">
      <dsp:nvSpPr>
        <dsp:cNvPr id="0" name=""/>
        <dsp:cNvSpPr/>
      </dsp:nvSpPr>
      <dsp:spPr>
        <a:xfrm>
          <a:off x="7622887" y="473149"/>
          <a:ext cx="1818562" cy="1818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FD971-C88B-4683-A78D-A607FDC84AFF}">
      <dsp:nvSpPr>
        <dsp:cNvPr id="0" name=""/>
        <dsp:cNvSpPr/>
      </dsp:nvSpPr>
      <dsp:spPr>
        <a:xfrm>
          <a:off x="8010450" y="86071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13E24-1C83-4E8B-925B-6BC94CD59A30}">
      <dsp:nvSpPr>
        <dsp:cNvPr id="0" name=""/>
        <dsp:cNvSpPr/>
      </dsp:nvSpPr>
      <dsp:spPr>
        <a:xfrm>
          <a:off x="7041543" y="285815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This data research is not going to harm any privacy.</a:t>
          </a:r>
          <a:endParaRPr lang="en-US" sz="1100" kern="1200"/>
        </a:p>
      </dsp:txBody>
      <dsp:txXfrm>
        <a:off x="7041543" y="2858150"/>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8061B-3FBB-497A-AC9B-A2916CF4A527}">
      <dsp:nvSpPr>
        <dsp:cNvPr id="0" name=""/>
        <dsp:cNvSpPr/>
      </dsp:nvSpPr>
      <dsp:spPr>
        <a:xfrm>
          <a:off x="2822" y="1125"/>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In the Real world how the data science team is going to capture the required student biometric data </a:t>
          </a:r>
          <a:endParaRPr lang="en-US" sz="1400" kern="1200" dirty="0"/>
        </a:p>
      </dsp:txBody>
      <dsp:txXfrm>
        <a:off x="2822" y="1125"/>
        <a:ext cx="2239154" cy="1343492"/>
      </dsp:txXfrm>
    </dsp:sp>
    <dsp:sp modelId="{C5BD3F98-70BA-4276-989E-705642AA21A0}">
      <dsp:nvSpPr>
        <dsp:cNvPr id="0" name=""/>
        <dsp:cNvSpPr/>
      </dsp:nvSpPr>
      <dsp:spPr>
        <a:xfrm>
          <a:off x="2465892" y="1125"/>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What type of legal considerations do we need to deal with during scaling out this project?</a:t>
          </a:r>
          <a:endParaRPr lang="en-US" sz="1400" kern="1200" dirty="0"/>
        </a:p>
      </dsp:txBody>
      <dsp:txXfrm>
        <a:off x="2465892" y="1125"/>
        <a:ext cx="2239154" cy="1343492"/>
      </dsp:txXfrm>
    </dsp:sp>
    <dsp:sp modelId="{82F67852-1CEB-4104-9838-022C4603B5F5}">
      <dsp:nvSpPr>
        <dsp:cNvPr id="0" name=""/>
        <dsp:cNvSpPr/>
      </dsp:nvSpPr>
      <dsp:spPr>
        <a:xfrm>
          <a:off x="4928963" y="1125"/>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Do you have any best practices for handling sensitive data?</a:t>
          </a:r>
          <a:endParaRPr lang="en-US" sz="1400" kern="1200" dirty="0"/>
        </a:p>
      </dsp:txBody>
      <dsp:txXfrm>
        <a:off x="4928963" y="1125"/>
        <a:ext cx="2239154" cy="1343492"/>
      </dsp:txXfrm>
    </dsp:sp>
    <dsp:sp modelId="{FEA70B90-54A1-4405-AEA2-813A66FB6F0A}">
      <dsp:nvSpPr>
        <dsp:cNvPr id="0" name=""/>
        <dsp:cNvSpPr/>
      </dsp:nvSpPr>
      <dsp:spPr>
        <a:xfrm>
          <a:off x="7392033" y="1125"/>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Do the data processing in-house and procure the required equipment &amp; Software for capturing &amp; process the human image data. </a:t>
          </a:r>
          <a:endParaRPr lang="en-US" sz="1400" kern="1200" dirty="0"/>
        </a:p>
      </dsp:txBody>
      <dsp:txXfrm>
        <a:off x="7392033" y="1125"/>
        <a:ext cx="2239154" cy="1343492"/>
      </dsp:txXfrm>
    </dsp:sp>
    <dsp:sp modelId="{62107898-DCC5-4590-AA1A-C9533FABD09B}">
      <dsp:nvSpPr>
        <dsp:cNvPr id="0" name=""/>
        <dsp:cNvSpPr/>
      </dsp:nvSpPr>
      <dsp:spPr>
        <a:xfrm>
          <a:off x="2822" y="1568534"/>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What would be our revenue model?</a:t>
          </a:r>
          <a:endParaRPr lang="en-US" sz="1400" kern="1200" dirty="0"/>
        </a:p>
      </dsp:txBody>
      <dsp:txXfrm>
        <a:off x="2822" y="1568534"/>
        <a:ext cx="2239154" cy="1343492"/>
      </dsp:txXfrm>
    </dsp:sp>
    <dsp:sp modelId="{D2E4E602-8125-46F5-B046-524C5ED2B462}">
      <dsp:nvSpPr>
        <dsp:cNvPr id="0" name=""/>
        <dsp:cNvSpPr/>
      </dsp:nvSpPr>
      <dsp:spPr>
        <a:xfrm>
          <a:off x="2465892" y="1568534"/>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How accurate is your Model?</a:t>
          </a:r>
          <a:endParaRPr lang="en-US" sz="1400" kern="1200"/>
        </a:p>
      </dsp:txBody>
      <dsp:txXfrm>
        <a:off x="2465892" y="1568534"/>
        <a:ext cx="2239154" cy="1343492"/>
      </dsp:txXfrm>
    </dsp:sp>
    <dsp:sp modelId="{A0F701B3-3803-4E70-8ADE-3C1381DAB7ED}">
      <dsp:nvSpPr>
        <dsp:cNvPr id="0" name=""/>
        <dsp:cNvSpPr/>
      </dsp:nvSpPr>
      <dsp:spPr>
        <a:xfrm>
          <a:off x="4928963" y="1568534"/>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The presented solution or model is meant for identifying few types of objects How you are going to make it fit for other varieties? </a:t>
          </a:r>
          <a:endParaRPr lang="en-US" sz="1400" kern="1200" dirty="0"/>
        </a:p>
      </dsp:txBody>
      <dsp:txXfrm>
        <a:off x="4928963" y="1568534"/>
        <a:ext cx="2239154" cy="1343492"/>
      </dsp:txXfrm>
    </dsp:sp>
    <dsp:sp modelId="{B29A8A10-83FC-4F4C-BB9A-E8B542FC3A18}">
      <dsp:nvSpPr>
        <dsp:cNvPr id="0" name=""/>
        <dsp:cNvSpPr/>
      </dsp:nvSpPr>
      <dsp:spPr>
        <a:xfrm>
          <a:off x="7392033" y="1568534"/>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How the Model is designed to behave with unknown grain data.</a:t>
          </a:r>
          <a:endParaRPr lang="en-US" sz="1400" kern="1200" dirty="0"/>
        </a:p>
      </dsp:txBody>
      <dsp:txXfrm>
        <a:off x="7392033" y="1568534"/>
        <a:ext cx="2239154" cy="1343492"/>
      </dsp:txXfrm>
    </dsp:sp>
    <dsp:sp modelId="{76F9D045-7C41-4EA2-89BA-5D7F0F924F2C}">
      <dsp:nvSpPr>
        <dsp:cNvPr id="0" name=""/>
        <dsp:cNvSpPr/>
      </dsp:nvSpPr>
      <dsp:spPr>
        <a:xfrm>
          <a:off x="2465892" y="3135942"/>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With the increase in counts of varieties of objects and human faces images, are you expecting any degradation in, accuracy?</a:t>
          </a:r>
          <a:endParaRPr lang="en-US" sz="1400" kern="1200" dirty="0"/>
        </a:p>
      </dsp:txBody>
      <dsp:txXfrm>
        <a:off x="2465892" y="3135942"/>
        <a:ext cx="2239154" cy="1343492"/>
      </dsp:txXfrm>
    </dsp:sp>
    <dsp:sp modelId="{E8932E39-E9E4-4786-B0D6-334C43DE4C1E}">
      <dsp:nvSpPr>
        <dsp:cNvPr id="0" name=""/>
        <dsp:cNvSpPr/>
      </dsp:nvSpPr>
      <dsp:spPr>
        <a:xfrm>
          <a:off x="4928963" y="3135942"/>
          <a:ext cx="2239154" cy="1343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Do you have a recommendation for making the model prediction more consistent:</a:t>
          </a:r>
          <a:endParaRPr lang="en-US" sz="1400" kern="1200"/>
        </a:p>
      </dsp:txBody>
      <dsp:txXfrm>
        <a:off x="4928963" y="3135942"/>
        <a:ext cx="2239154" cy="13434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17DD1-8B70-4327-A360-2095444140AF}" type="datetimeFigureOut">
              <a:rPr lang="en-US" smtClean="0"/>
              <a:t>5/7/2022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212A1-8FA1-4FB2-BD42-7C2464B8BC14}" type="slidenum">
              <a:rPr lang="en-US" smtClean="0"/>
              <a:t>‹#›</a:t>
            </a:fld>
            <a:endParaRPr lang="en-US"/>
          </a:p>
        </p:txBody>
      </p:sp>
    </p:spTree>
    <p:extLst>
      <p:ext uri="{BB962C8B-B14F-4D97-AF65-F5344CB8AC3E}">
        <p14:creationId xmlns:p14="http://schemas.microsoft.com/office/powerpoint/2010/main" val="316787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C8B8A27-DF03-4546-BA93-21C967D57E5C}" type="slidenum">
              <a:rPr lang="en-US" smtClean="0"/>
              <a:t>‹#›</a:t>
            </a:fld>
            <a:endParaRPr lang="en-US"/>
          </a:p>
        </p:txBody>
      </p:sp>
    </p:spTree>
    <p:extLst>
      <p:ext uri="{BB962C8B-B14F-4D97-AF65-F5344CB8AC3E}">
        <p14:creationId xmlns:p14="http://schemas.microsoft.com/office/powerpoint/2010/main" val="135017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7760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8697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56850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5898F52-2787-4BA2-BBBC-9395E9F86D50}" type="datetimeFigureOut">
              <a:rPr lang="en-US" smtClean="0"/>
              <a:t>5/7/2022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C8B8A27-DF03-4546-BA93-21C967D57E5C}" type="slidenum">
              <a:rPr lang="en-US" smtClean="0"/>
              <a:t>‹#›</a:t>
            </a:fld>
            <a:endParaRPr lang="en-US"/>
          </a:p>
        </p:txBody>
      </p:sp>
    </p:spTree>
    <p:extLst>
      <p:ext uri="{BB962C8B-B14F-4D97-AF65-F5344CB8AC3E}">
        <p14:creationId xmlns:p14="http://schemas.microsoft.com/office/powerpoint/2010/main" val="3547873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50796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t>5/7/2022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6521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5/7/2022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733877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98F52-2787-4BA2-BBBC-9395E9F86D50}" type="datetimeFigureOut">
              <a:rPr lang="en-US" smtClean="0"/>
              <a:t>5/7/2022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0287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5/7/2022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85678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5/7/2022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2185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5898F52-2787-4BA2-BBBC-9395E9F86D50}" type="datetimeFigureOut">
              <a:rPr lang="en-US" smtClean="0"/>
              <a:pPr/>
              <a:t>5/7/2022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54492702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blog.keras.io/building-powerful-image-classification-models-using-very-little-data.html" TargetMode="External"/><Relationship Id="rId3" Type="http://schemas.openxmlformats.org/officeDocument/2006/relationships/slideLayout" Target="../slideLayouts/slideLayout2.xml"/><Relationship Id="rId7" Type="http://schemas.openxmlformats.org/officeDocument/2006/relationships/hyperlink" Target="https://www.delltechnologies.com/asset/en-us/products/ready-solutions/industry-market/ai-driven-image-video-classification-white-paper.pdf"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cs.toronto.edu/~kriz/cifar.html" TargetMode="External"/><Relationship Id="rId11" Type="http://schemas.openxmlformats.org/officeDocument/2006/relationships/image" Target="../media/image6.png"/><Relationship Id="rId5" Type="http://schemas.openxmlformats.org/officeDocument/2006/relationships/hyperlink" Target="https://data-flair.training/blogs/convolutional-neural-networks-tutorial/" TargetMode="External"/><Relationship Id="rId10" Type="http://schemas.openxmlformats.org/officeDocument/2006/relationships/image" Target="../media/image22.svg"/><Relationship Id="rId4" Type="http://schemas.openxmlformats.org/officeDocument/2006/relationships/hyperlink" Target="https://www.altexsoft.com/blog/image-recognition-neural-networks-use-cases/" TargetMode="Externa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0.wmf"/><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1.xml"/><Relationship Id="rId11" Type="http://schemas.openxmlformats.org/officeDocument/2006/relationships/image" Target="../media/image6.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C68F4AE-D6A3-CC7F-69A7-D69D8C6E89A1}"/>
              </a:ext>
            </a:extLst>
          </p:cNvPr>
          <p:cNvSpPr>
            <a:spLocks noGrp="1"/>
          </p:cNvSpPr>
          <p:nvPr>
            <p:ph type="title"/>
          </p:nvPr>
        </p:nvSpPr>
        <p:spPr>
          <a:xfrm>
            <a:off x="643468" y="643466"/>
            <a:ext cx="3686312" cy="5528734"/>
          </a:xfrm>
        </p:spPr>
        <p:txBody>
          <a:bodyPr>
            <a:normAutofit/>
          </a:bodyPr>
          <a:lstStyle/>
          <a:p>
            <a:pPr algn="r"/>
            <a:r>
              <a:rPr lang="en-GB" sz="4800" b="1" dirty="0">
                <a:effectLst/>
                <a:latin typeface="Cambria" panose="02040503050406030204" pitchFamily="18" charset="0"/>
                <a:ea typeface="Times New Roman" panose="02020603050405020304" pitchFamily="18" charset="0"/>
              </a:rPr>
              <a:t>Recognizing Images –By Using Deep Learning</a:t>
            </a:r>
            <a:endParaRPr lang="en-US" sz="4800" dirty="0">
              <a:solidFill>
                <a:srgbClr val="FFFFFF"/>
              </a:solidFill>
            </a:endParaRPr>
          </a:p>
        </p:txBody>
      </p:sp>
      <p:sp>
        <p:nvSpPr>
          <p:cNvPr id="3" name="Content Placeholder 2">
            <a:extLst>
              <a:ext uri="{FF2B5EF4-FFF2-40B4-BE49-F238E27FC236}">
                <a16:creationId xmlns:a16="http://schemas.microsoft.com/office/drawing/2014/main" id="{6543DCD4-454F-E710-CA06-287DEDD7BC56}"/>
              </a:ext>
            </a:extLst>
          </p:cNvPr>
          <p:cNvSpPr>
            <a:spLocks noGrp="1"/>
          </p:cNvSpPr>
          <p:nvPr>
            <p:ph idx="1"/>
          </p:nvPr>
        </p:nvSpPr>
        <p:spPr>
          <a:xfrm>
            <a:off x="5053780" y="599768"/>
            <a:ext cx="6074467" cy="5572432"/>
          </a:xfrm>
        </p:spPr>
        <p:txBody>
          <a:bodyPr anchor="ctr">
            <a:normAutofit/>
          </a:bodyPr>
          <a:lstStyle/>
          <a:p>
            <a:pPr marL="0" indent="0" algn="ctr">
              <a:buNone/>
            </a:pPr>
            <a:r>
              <a:rPr lang="en-GB" sz="3200" b="1" dirty="0">
                <a:effectLst/>
                <a:latin typeface="Cambria" panose="02040503050406030204" pitchFamily="18" charset="0"/>
                <a:ea typeface="Times New Roman" panose="02020603050405020304" pitchFamily="18" charset="0"/>
              </a:rPr>
              <a:t>Presentation </a:t>
            </a:r>
            <a:br>
              <a:rPr lang="en-GB" sz="4400" b="1" dirty="0">
                <a:effectLst/>
                <a:latin typeface="Cambria" panose="02040503050406030204" pitchFamily="18" charset="0"/>
                <a:ea typeface="Times New Roman" panose="02020603050405020304" pitchFamily="18" charset="0"/>
              </a:rPr>
            </a:br>
            <a:r>
              <a:rPr lang="en-GB" sz="2000" b="1" dirty="0">
                <a:effectLst/>
                <a:latin typeface="Cambria" panose="02040503050406030204" pitchFamily="18" charset="0"/>
                <a:ea typeface="Times New Roman" panose="02020603050405020304" pitchFamily="18" charset="0"/>
              </a:rPr>
              <a:t>DSC, Bellevue University</a:t>
            </a:r>
            <a:br>
              <a:rPr lang="en-GB" sz="2000" b="1" dirty="0">
                <a:effectLst/>
                <a:latin typeface="Cambria" panose="02040503050406030204" pitchFamily="18" charset="0"/>
                <a:ea typeface="Times New Roman" panose="02020603050405020304" pitchFamily="18" charset="0"/>
              </a:rPr>
            </a:br>
            <a:r>
              <a:rPr lang="en-GB" sz="2000" b="1" dirty="0">
                <a:effectLst/>
                <a:latin typeface="Cambria" panose="02040503050406030204" pitchFamily="18" charset="0"/>
                <a:ea typeface="Times New Roman" panose="02020603050405020304" pitchFamily="18" charset="0"/>
              </a:rPr>
              <a:t>Prashant Raghuwanshi</a:t>
            </a:r>
            <a:br>
              <a:rPr lang="en-GB" sz="2000" b="1" dirty="0">
                <a:effectLst/>
                <a:latin typeface="Cambria" panose="02040503050406030204" pitchFamily="18" charset="0"/>
                <a:ea typeface="Times New Roman" panose="02020603050405020304" pitchFamily="18" charset="0"/>
              </a:rPr>
            </a:br>
            <a:r>
              <a:rPr lang="en-GB" sz="2000" b="1" dirty="0">
                <a:effectLst/>
                <a:latin typeface="Cambria" panose="02040503050406030204" pitchFamily="18" charset="0"/>
                <a:ea typeface="Times New Roman" panose="02020603050405020304" pitchFamily="18" charset="0"/>
              </a:rPr>
              <a:t>DSC680-T301 Applied Data Science (2225-1)</a:t>
            </a:r>
            <a:br>
              <a:rPr lang="en-GB" sz="2000" b="1" dirty="0">
                <a:effectLst/>
                <a:latin typeface="Cambria" panose="02040503050406030204" pitchFamily="18" charset="0"/>
                <a:ea typeface="Times New Roman" panose="02020603050405020304" pitchFamily="18" charset="0"/>
              </a:rPr>
            </a:br>
            <a:r>
              <a:rPr lang="en-GB" sz="2000" b="1" dirty="0">
                <a:effectLst/>
                <a:latin typeface="Cambria" panose="02040503050406030204" pitchFamily="18" charset="0"/>
                <a:ea typeface="Times New Roman" panose="02020603050405020304" pitchFamily="18" charset="0"/>
              </a:rPr>
              <a:t> Professor Catie Williams</a:t>
            </a:r>
            <a:br>
              <a:rPr lang="en-GB" sz="2000" b="1" dirty="0">
                <a:effectLst/>
                <a:latin typeface="Cambria" panose="02040503050406030204" pitchFamily="18" charset="0"/>
                <a:ea typeface="Times New Roman" panose="02020603050405020304" pitchFamily="18" charset="0"/>
              </a:rPr>
            </a:br>
            <a:r>
              <a:rPr lang="en-GB" sz="2000" b="1" dirty="0">
                <a:effectLst/>
                <a:latin typeface="Cambria" panose="02040503050406030204" pitchFamily="18" charset="0"/>
                <a:ea typeface="Times New Roman" panose="02020603050405020304" pitchFamily="18" charset="0"/>
              </a:rPr>
              <a:t>05/07/2022</a:t>
            </a:r>
            <a:endParaRPr lang="en-US" dirty="0"/>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Audio 4">
            <a:hlinkClick r:id="" action="ppaction://media"/>
            <a:extLst>
              <a:ext uri="{FF2B5EF4-FFF2-40B4-BE49-F238E27FC236}">
                <a16:creationId xmlns:a16="http://schemas.microsoft.com/office/drawing/2014/main" id="{B32D1FB4-5C94-21C7-EC75-4B33A7A5B7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533714"/>
      </p:ext>
    </p:extLst>
  </p:cSld>
  <p:clrMapOvr>
    <a:masterClrMapping/>
  </p:clrMapOvr>
  <mc:AlternateContent xmlns:mc="http://schemas.openxmlformats.org/markup-compatibility/2006" xmlns:p14="http://schemas.microsoft.com/office/powerpoint/2010/main">
    <mc:Choice Requires="p14">
      <p:transition spd="slow" p14:dur="2000" advTm="18353"/>
    </mc:Choice>
    <mc:Fallback xmlns="">
      <p:transition spd="slow" advTm="1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738B-9ACF-456A-87F5-00C58BCA919E}"/>
              </a:ext>
            </a:extLst>
          </p:cNvPr>
          <p:cNvSpPr>
            <a:spLocks noGrp="1"/>
          </p:cNvSpPr>
          <p:nvPr>
            <p:ph type="title"/>
          </p:nvPr>
        </p:nvSpPr>
        <p:spPr>
          <a:xfrm>
            <a:off x="1073811" y="498507"/>
            <a:ext cx="6021937" cy="1372823"/>
          </a:xfrm>
        </p:spPr>
        <p:txBody>
          <a:bodyPr>
            <a:normAutofit/>
          </a:bodyPr>
          <a:lstStyle/>
          <a:p>
            <a:r>
              <a:rPr lang="en-US"/>
              <a:t>References</a:t>
            </a:r>
            <a:endParaRPr lang="en-US" dirty="0"/>
          </a:p>
        </p:txBody>
      </p:sp>
      <p:sp>
        <p:nvSpPr>
          <p:cNvPr id="256" name="Content Placeholder 2">
            <a:extLst>
              <a:ext uri="{FF2B5EF4-FFF2-40B4-BE49-F238E27FC236}">
                <a16:creationId xmlns:a16="http://schemas.microsoft.com/office/drawing/2014/main" id="{C034AA80-AD0D-4E70-AD7F-D6408332F66E}"/>
              </a:ext>
            </a:extLst>
          </p:cNvPr>
          <p:cNvSpPr>
            <a:spLocks noGrp="1"/>
          </p:cNvSpPr>
          <p:nvPr>
            <p:ph idx="1"/>
          </p:nvPr>
        </p:nvSpPr>
        <p:spPr>
          <a:xfrm>
            <a:off x="1073812" y="1871330"/>
            <a:ext cx="6021936" cy="4305634"/>
          </a:xfrm>
        </p:spPr>
        <p:txBody>
          <a:bodyPr>
            <a:normAutofit fontScale="77500" lnSpcReduction="20000"/>
          </a:bodyPr>
          <a:lstStyle/>
          <a:p>
            <a:pPr marL="0" marR="0"/>
            <a:r>
              <a:rPr lang="en-GB" sz="1800" u="sng" dirty="0">
                <a:solidFill>
                  <a:srgbClr val="0000FF"/>
                </a:solidFill>
                <a:effectLst/>
                <a:latin typeface="Cambria" panose="02040503050406030204" pitchFamily="18" charset="0"/>
                <a:ea typeface="Times New Roman" panose="02020603050405020304" pitchFamily="18" charset="0"/>
                <a:hlinkClick r:id="rId4"/>
              </a:rPr>
              <a:t>https://www.altexsoft.com/blog/image-recognition-neural-networks-use-cases/</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u="sng" dirty="0">
                <a:solidFill>
                  <a:srgbClr val="0000FF"/>
                </a:solidFill>
                <a:effectLst/>
                <a:latin typeface="Cambria" panose="02040503050406030204" pitchFamily="18" charset="0"/>
                <a:ea typeface="Times New Roman" panose="02020603050405020304" pitchFamily="18" charset="0"/>
                <a:hlinkClick r:id="rId5"/>
              </a:rPr>
              <a:t>https://data-flair.training/blogs/convolutional-neural-networks-tutorial/</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u="sng" dirty="0">
                <a:solidFill>
                  <a:srgbClr val="0000FF"/>
                </a:solidFill>
                <a:effectLst/>
                <a:latin typeface="Cambria" panose="02040503050406030204" pitchFamily="18" charset="0"/>
                <a:ea typeface="Times New Roman" panose="02020603050405020304" pitchFamily="18" charset="0"/>
                <a:hlinkClick r:id="rId6"/>
              </a:rPr>
              <a:t>https://www.cs.toronto.edu/~kriz/cifar.html</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u="sng" dirty="0">
                <a:solidFill>
                  <a:srgbClr val="0000FF"/>
                </a:solidFill>
                <a:effectLst/>
                <a:latin typeface="Cambria" panose="02040503050406030204" pitchFamily="18" charset="0"/>
                <a:ea typeface="Times New Roman" panose="02020603050405020304" pitchFamily="18" charset="0"/>
                <a:hlinkClick r:id="rId7"/>
              </a:rPr>
              <a:t>https://www.delltechnologies.com/asset/en-us/products/ready-solutions/industry-market/ai-driven-image-video-classification-white-paper.pdf</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u="sng" dirty="0">
                <a:solidFill>
                  <a:srgbClr val="0000FF"/>
                </a:solidFill>
                <a:effectLst/>
                <a:latin typeface="Cambria" panose="02040503050406030204" pitchFamily="18" charset="0"/>
                <a:ea typeface="Times New Roman" panose="02020603050405020304" pitchFamily="18" charset="0"/>
                <a:hlinkClick r:id="rId8"/>
              </a:rPr>
              <a:t>https://blog.keras.io/building-powerful-image-classification-models-using-very-little-data.html</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dirty="0">
                <a:effectLst/>
                <a:latin typeface="Cambria" panose="02040503050406030204" pitchFamily="18" charset="0"/>
                <a:ea typeface="Times New Roman" panose="02020603050405020304" pitchFamily="18" charset="0"/>
              </a:rPr>
              <a:t>Deep Learning with Python 1st Edition </a:t>
            </a:r>
            <a:endParaRPr lang="en-US" sz="18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pPr>
            <a:r>
              <a:rPr lang="en-GB" sz="1800" dirty="0">
                <a:effectLst/>
                <a:latin typeface="Cambria" panose="02040503050406030204" pitchFamily="18" charset="0"/>
                <a:ea typeface="Times New Roman" panose="02020603050405020304" pitchFamily="18" charset="0"/>
              </a:rPr>
              <a:t>Andrej </a:t>
            </a:r>
            <a:r>
              <a:rPr lang="en-GB" sz="1800" dirty="0" err="1">
                <a:effectLst/>
                <a:latin typeface="Cambria" panose="02040503050406030204" pitchFamily="18" charset="0"/>
                <a:ea typeface="Times New Roman" panose="02020603050405020304" pitchFamily="18" charset="0"/>
              </a:rPr>
              <a:t>Karpathy</a:t>
            </a:r>
            <a:r>
              <a:rPr lang="en-GB" sz="1800" dirty="0">
                <a:effectLst/>
                <a:latin typeface="Cambria" panose="02040503050406030204" pitchFamily="18" charset="0"/>
                <a:ea typeface="Times New Roman" panose="02020603050405020304" pitchFamily="18" charset="0"/>
              </a:rPr>
              <a:t>, The Unreasonable Electiveness of Recurrent Neural Networks</a:t>
            </a:r>
            <a:endParaRPr lang="en-US" sz="1800" dirty="0">
              <a:effectLst/>
              <a:latin typeface="Times New Roman" panose="02020603050405020304" pitchFamily="18" charset="0"/>
              <a:ea typeface="Times New Roman" panose="02020603050405020304" pitchFamily="18" charset="0"/>
            </a:endParaRPr>
          </a:p>
        </p:txBody>
      </p:sp>
      <p:pic>
        <p:nvPicPr>
          <p:cNvPr id="7" name="Graphic 6" descr="Line Arrow: U-turn">
            <a:extLst>
              <a:ext uri="{FF2B5EF4-FFF2-40B4-BE49-F238E27FC236}">
                <a16:creationId xmlns:a16="http://schemas.microsoft.com/office/drawing/2014/main" id="{190F765A-002B-1976-A508-2846C7CF95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5132" y="1734686"/>
            <a:ext cx="3393340" cy="3393340"/>
          </a:xfrm>
          <a:prstGeom prst="rect">
            <a:avLst/>
          </a:prstGeom>
        </p:spPr>
      </p:pic>
      <p:pic>
        <p:nvPicPr>
          <p:cNvPr id="3" name="Audio 2">
            <a:hlinkClick r:id="" action="ppaction://media"/>
            <a:extLst>
              <a:ext uri="{FF2B5EF4-FFF2-40B4-BE49-F238E27FC236}">
                <a16:creationId xmlns:a16="http://schemas.microsoft.com/office/drawing/2014/main" id="{6454D54A-7B71-A345-110A-EB507F85279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1527800"/>
      </p:ext>
    </p:extLst>
  </p:cSld>
  <p:clrMapOvr>
    <a:masterClrMapping/>
  </p:clrMapOvr>
  <mc:AlternateContent xmlns:mc="http://schemas.openxmlformats.org/markup-compatibility/2006" xmlns:p14="http://schemas.microsoft.com/office/powerpoint/2010/main">
    <mc:Choice Requires="p14">
      <p:transition spd="slow" p14:dur="2000" advTm="24576"/>
    </mc:Choice>
    <mc:Fallback xmlns="">
      <p:transition spd="slow" advTm="2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4AA6-1659-4698-9D25-194B79BE376B}"/>
              </a:ext>
            </a:extLst>
          </p:cNvPr>
          <p:cNvSpPr>
            <a:spLocks noGrp="1"/>
          </p:cNvSpPr>
          <p:nvPr>
            <p:ph type="title"/>
          </p:nvPr>
        </p:nvSpPr>
        <p:spPr/>
        <p:txBody>
          <a:bodyPr/>
          <a:lstStyle/>
          <a:p>
            <a:r>
              <a:rPr lang="en-US"/>
              <a:t>Expected Audience Questions </a:t>
            </a:r>
            <a:r>
              <a:rPr lang="en-US" sz="1200"/>
              <a:t>(refer to white paper for answers)</a:t>
            </a:r>
            <a:endParaRPr lang="en-US" sz="1200" dirty="0"/>
          </a:p>
        </p:txBody>
      </p:sp>
      <p:graphicFrame>
        <p:nvGraphicFramePr>
          <p:cNvPr id="5" name="Content Placeholder 2">
            <a:extLst>
              <a:ext uri="{FF2B5EF4-FFF2-40B4-BE49-F238E27FC236}">
                <a16:creationId xmlns:a16="http://schemas.microsoft.com/office/drawing/2014/main" id="{75B9BC12-C69E-8FF8-5D74-096AD9C9E6FE}"/>
              </a:ext>
            </a:extLst>
          </p:cNvPr>
          <p:cNvGraphicFramePr>
            <a:graphicFrameLocks noGrp="1"/>
          </p:cNvGraphicFramePr>
          <p:nvPr>
            <p:ph idx="1"/>
            <p:extLst>
              <p:ext uri="{D42A27DB-BD31-4B8C-83A1-F6EECF244321}">
                <p14:modId xmlns:p14="http://schemas.microsoft.com/office/powerpoint/2010/main" val="1570553620"/>
              </p:ext>
            </p:extLst>
          </p:nvPr>
        </p:nvGraphicFramePr>
        <p:xfrm>
          <a:off x="1069848" y="1874519"/>
          <a:ext cx="9634011" cy="4480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C1C41CEF-5465-48F5-A9F6-EB5FBA374A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9267045"/>
      </p:ext>
    </p:extLst>
  </p:cSld>
  <p:clrMapOvr>
    <a:masterClrMapping/>
  </p:clrMapOvr>
  <mc:AlternateContent xmlns:mc="http://schemas.openxmlformats.org/markup-compatibility/2006" xmlns:p14="http://schemas.microsoft.com/office/powerpoint/2010/main">
    <mc:Choice Requires="p14">
      <p:transition spd="slow" p14:dur="2000" advTm="28626"/>
    </mc:Choice>
    <mc:Fallback xmlns="">
      <p:transition spd="slow" advTm="28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1AD2-E314-455D-8D4B-9921390EC6E0}"/>
              </a:ext>
            </a:extLst>
          </p:cNvPr>
          <p:cNvSpPr>
            <a:spLocks noGrp="1"/>
          </p:cNvSpPr>
          <p:nvPr>
            <p:ph type="title"/>
          </p:nvPr>
        </p:nvSpPr>
        <p:spPr>
          <a:xfrm>
            <a:off x="891560" y="765690"/>
            <a:ext cx="4773663" cy="3306031"/>
          </a:xfrm>
        </p:spPr>
        <p:txBody>
          <a:bodyPr vert="horz" lIns="91440" tIns="45720" rIns="91440" bIns="45720" rtlCol="0" anchor="b">
            <a:normAutofit/>
          </a:bodyPr>
          <a:lstStyle/>
          <a:p>
            <a:pPr algn="ctr"/>
            <a:r>
              <a:rPr lang="en-US" sz="5400"/>
              <a:t>Thank you very Much !!</a:t>
            </a:r>
          </a:p>
        </p:txBody>
      </p:sp>
      <p:pic>
        <p:nvPicPr>
          <p:cNvPr id="6" name="Graphic 5" descr="Angel Face with Solid Fill">
            <a:extLst>
              <a:ext uri="{FF2B5EF4-FFF2-40B4-BE49-F238E27FC236}">
                <a16:creationId xmlns:a16="http://schemas.microsoft.com/office/drawing/2014/main" id="{69C45448-E6D6-2BC0-39F8-5C473E36FB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1640" y="1245842"/>
            <a:ext cx="4517695" cy="4517695"/>
          </a:xfrm>
          <a:prstGeom prst="rect">
            <a:avLst/>
          </a:prstGeom>
        </p:spPr>
      </p:pic>
      <p:pic>
        <p:nvPicPr>
          <p:cNvPr id="3" name="Audio 2">
            <a:hlinkClick r:id="" action="ppaction://media"/>
            <a:extLst>
              <a:ext uri="{FF2B5EF4-FFF2-40B4-BE49-F238E27FC236}">
                <a16:creationId xmlns:a16="http://schemas.microsoft.com/office/drawing/2014/main" id="{F6808068-6B1E-F55F-4E3F-450630DC41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2828226"/>
      </p:ext>
    </p:extLst>
  </p:cSld>
  <p:clrMapOvr>
    <a:masterClrMapping/>
  </p:clrMapOvr>
  <mc:AlternateContent xmlns:mc="http://schemas.openxmlformats.org/markup-compatibility/2006" xmlns:p14="http://schemas.microsoft.com/office/powerpoint/2010/main">
    <mc:Choice Requires="p14">
      <p:transition spd="slow" p14:dur="2000" advTm="15242"/>
    </mc:Choice>
    <mc:Fallback xmlns="">
      <p:transition spd="slow" advTm="15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500"/>
                                  </p:stCondLst>
                                  <p:iterate>
                                    <p:tmPct val="10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700"/>
                                        <p:tgtEl>
                                          <p:spTgt spid="6"/>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E732-A9FA-47FD-BC8B-D93834638D86}"/>
              </a:ext>
            </a:extLst>
          </p:cNvPr>
          <p:cNvSpPr>
            <a:spLocks noGrp="1"/>
          </p:cNvSpPr>
          <p:nvPr>
            <p:ph type="title"/>
          </p:nvPr>
        </p:nvSpPr>
        <p:spPr>
          <a:xfrm>
            <a:off x="898815" y="1633061"/>
            <a:ext cx="3453722" cy="3495286"/>
          </a:xfrm>
        </p:spPr>
        <p:txBody>
          <a:bodyPr>
            <a:normAutofit/>
          </a:bodyPr>
          <a:lstStyle/>
          <a:p>
            <a:pPr algn="ctr"/>
            <a:r>
              <a:rPr lang="en-US" dirty="0"/>
              <a:t>Outline</a:t>
            </a:r>
          </a:p>
        </p:txBody>
      </p:sp>
      <p:sp>
        <p:nvSpPr>
          <p:cNvPr id="3" name="Content Placeholder 2">
            <a:extLst>
              <a:ext uri="{FF2B5EF4-FFF2-40B4-BE49-F238E27FC236}">
                <a16:creationId xmlns:a16="http://schemas.microsoft.com/office/drawing/2014/main" id="{56AD9934-EEBE-4482-AE45-460CE4397274}"/>
              </a:ext>
            </a:extLst>
          </p:cNvPr>
          <p:cNvSpPr>
            <a:spLocks noGrp="1"/>
          </p:cNvSpPr>
          <p:nvPr>
            <p:ph idx="1"/>
          </p:nvPr>
        </p:nvSpPr>
        <p:spPr>
          <a:xfrm>
            <a:off x="5501940" y="1501255"/>
            <a:ext cx="5108852" cy="3907390"/>
          </a:xfrm>
        </p:spPr>
        <p:txBody>
          <a:bodyPr>
            <a:normAutofit fontScale="85000" lnSpcReduction="10000"/>
          </a:bodyPr>
          <a:lstStyle/>
          <a:p>
            <a:pPr>
              <a:lnSpc>
                <a:spcPct val="140000"/>
              </a:lnSpc>
              <a:buFont typeface="Wingdings" pitchFamily="2" charset="2"/>
              <a:buChar char="v"/>
            </a:pPr>
            <a:r>
              <a:rPr lang="en-US" sz="1700"/>
              <a:t>Introduction</a:t>
            </a:r>
          </a:p>
          <a:p>
            <a:pPr>
              <a:lnSpc>
                <a:spcPct val="140000"/>
              </a:lnSpc>
              <a:buFont typeface="Wingdings" pitchFamily="2" charset="2"/>
              <a:buChar char="v"/>
            </a:pPr>
            <a:r>
              <a:rPr lang="en-US" sz="1700"/>
              <a:t>Business Problems</a:t>
            </a:r>
          </a:p>
          <a:p>
            <a:pPr>
              <a:lnSpc>
                <a:spcPct val="140000"/>
              </a:lnSpc>
              <a:buFont typeface="Wingdings" pitchFamily="2" charset="2"/>
              <a:buChar char="v"/>
            </a:pPr>
            <a:r>
              <a:rPr lang="en-US" sz="1700"/>
              <a:t>Background</a:t>
            </a:r>
          </a:p>
          <a:p>
            <a:pPr>
              <a:lnSpc>
                <a:spcPct val="140000"/>
              </a:lnSpc>
              <a:buFont typeface="Wingdings" pitchFamily="2" charset="2"/>
              <a:buChar char="v"/>
            </a:pPr>
            <a:r>
              <a:rPr lang="en-US" sz="1700"/>
              <a:t>Dataset</a:t>
            </a:r>
          </a:p>
          <a:p>
            <a:pPr>
              <a:lnSpc>
                <a:spcPct val="140000"/>
              </a:lnSpc>
              <a:buFont typeface="Wingdings" pitchFamily="2" charset="2"/>
              <a:buChar char="v"/>
            </a:pPr>
            <a:r>
              <a:rPr lang="en-US" sz="1700"/>
              <a:t>Model Building</a:t>
            </a:r>
          </a:p>
          <a:p>
            <a:pPr>
              <a:lnSpc>
                <a:spcPct val="140000"/>
              </a:lnSpc>
              <a:buFont typeface="Wingdings" pitchFamily="2" charset="2"/>
              <a:buChar char="v"/>
            </a:pPr>
            <a:r>
              <a:rPr lang="en-US" sz="1700"/>
              <a:t>Conclusion &amp; Recommendations</a:t>
            </a:r>
          </a:p>
          <a:p>
            <a:pPr>
              <a:lnSpc>
                <a:spcPct val="140000"/>
              </a:lnSpc>
              <a:buFont typeface="Wingdings" pitchFamily="2" charset="2"/>
              <a:buChar char="v"/>
            </a:pPr>
            <a:r>
              <a:rPr lang="en-US" sz="1700"/>
              <a:t>Ethical consideration</a:t>
            </a:r>
          </a:p>
          <a:p>
            <a:pPr>
              <a:lnSpc>
                <a:spcPct val="140000"/>
              </a:lnSpc>
              <a:buFont typeface="Wingdings" pitchFamily="2" charset="2"/>
              <a:buChar char="v"/>
            </a:pPr>
            <a:r>
              <a:rPr lang="en-US" sz="1700"/>
              <a:t>References</a:t>
            </a:r>
          </a:p>
          <a:p>
            <a:pPr>
              <a:lnSpc>
                <a:spcPct val="140000"/>
              </a:lnSpc>
              <a:buFont typeface="Wingdings" pitchFamily="2" charset="2"/>
              <a:buChar char="v"/>
            </a:pPr>
            <a:r>
              <a:rPr lang="en-US" sz="1700"/>
              <a:t>Audience questions</a:t>
            </a:r>
            <a:endParaRPr lang="en-US" sz="1700" dirty="0"/>
          </a:p>
        </p:txBody>
      </p:sp>
      <p:pic>
        <p:nvPicPr>
          <p:cNvPr id="6" name="Audio 5">
            <a:hlinkClick r:id="" action="ppaction://media"/>
            <a:extLst>
              <a:ext uri="{FF2B5EF4-FFF2-40B4-BE49-F238E27FC236}">
                <a16:creationId xmlns:a16="http://schemas.microsoft.com/office/drawing/2014/main" id="{E1B4DBCE-288A-15E6-0819-D559484525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954391"/>
      </p:ext>
    </p:extLst>
  </p:cSld>
  <p:clrMapOvr>
    <a:masterClrMapping/>
  </p:clrMapOvr>
  <mc:AlternateContent xmlns:mc="http://schemas.openxmlformats.org/markup-compatibility/2006" xmlns:p14="http://schemas.microsoft.com/office/powerpoint/2010/main">
    <mc:Choice Requires="p14">
      <p:transition spd="slow" p14:dur="2000" advTm="13291"/>
    </mc:Choice>
    <mc:Fallback xmlns="">
      <p:transition spd="slow" advTm="1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14F77-FFF2-F42C-9CDE-87D313FAC101}"/>
              </a:ext>
            </a:extLst>
          </p:cNvPr>
          <p:cNvSpPr>
            <a:spLocks noGrp="1"/>
          </p:cNvSpPr>
          <p:nvPr>
            <p:ph type="title"/>
          </p:nvPr>
        </p:nvSpPr>
        <p:spPr>
          <a:xfrm>
            <a:off x="7883612" y="484632"/>
            <a:ext cx="3816774" cy="1609344"/>
          </a:xfrm>
          <a:ln>
            <a:noFill/>
          </a:ln>
        </p:spPr>
        <p:txBody>
          <a:bodyPr>
            <a:normAutofit/>
          </a:bodyPr>
          <a:lstStyle/>
          <a:p>
            <a:r>
              <a:rPr lang="en-US" sz="3200"/>
              <a:t>Introduction : </a:t>
            </a:r>
          </a:p>
        </p:txBody>
      </p:sp>
      <p:pic>
        <p:nvPicPr>
          <p:cNvPr id="4" name="Picture 3">
            <a:extLst>
              <a:ext uri="{FF2B5EF4-FFF2-40B4-BE49-F238E27FC236}">
                <a16:creationId xmlns:a16="http://schemas.microsoft.com/office/drawing/2014/main" id="{FE02A08F-81D9-014A-5CC4-79A3800A79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67" r="9977"/>
          <a:stretch/>
        </p:blipFill>
        <p:spPr bwMode="auto">
          <a:xfrm>
            <a:off x="3343" y="10"/>
            <a:ext cx="7548923" cy="6857990"/>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Content Placeholder 2">
            <a:extLst>
              <a:ext uri="{FF2B5EF4-FFF2-40B4-BE49-F238E27FC236}">
                <a16:creationId xmlns:a16="http://schemas.microsoft.com/office/drawing/2014/main" id="{23F713BD-6046-3C8D-175C-62932F667A41}"/>
              </a:ext>
            </a:extLst>
          </p:cNvPr>
          <p:cNvSpPr>
            <a:spLocks noGrp="1"/>
          </p:cNvSpPr>
          <p:nvPr>
            <p:ph idx="1"/>
          </p:nvPr>
        </p:nvSpPr>
        <p:spPr>
          <a:xfrm>
            <a:off x="7883611" y="2121408"/>
            <a:ext cx="3816774" cy="4050792"/>
          </a:xfrm>
        </p:spPr>
        <p:txBody>
          <a:bodyPr>
            <a:normAutofit/>
          </a:bodyPr>
          <a:lstStyle/>
          <a:p>
            <a:r>
              <a:rPr lang="en-US" altLang="en-US" sz="1600"/>
              <a:t>Make computers understand images and video.</a:t>
            </a:r>
          </a:p>
          <a:p>
            <a:endParaRPr lang="en-US" altLang="en-US" sz="1600"/>
          </a:p>
          <a:p>
            <a:pPr>
              <a:buClrTx/>
            </a:pPr>
            <a:r>
              <a:rPr lang="en-US" altLang="en-US" sz="1600"/>
              <a:t>What kind of scene?</a:t>
            </a:r>
          </a:p>
          <a:p>
            <a:pPr>
              <a:buClrTx/>
            </a:pPr>
            <a:r>
              <a:rPr lang="en-US" altLang="en-US" sz="1600"/>
              <a:t>Where are the cars?</a:t>
            </a:r>
          </a:p>
          <a:p>
            <a:pPr>
              <a:buClrTx/>
            </a:pPr>
            <a:r>
              <a:rPr lang="en-US" altLang="en-US" sz="1600"/>
              <a:t>How far is the building?</a:t>
            </a:r>
          </a:p>
          <a:p>
            <a:endParaRPr lang="en-US" sz="1600"/>
          </a:p>
        </p:txBody>
      </p:sp>
      <p:grpSp>
        <p:nvGrpSpPr>
          <p:cNvPr id="40" name="Group 39">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1" name="Oval 40">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Audio 4">
            <a:hlinkClick r:id="" action="ppaction://media"/>
            <a:extLst>
              <a:ext uri="{FF2B5EF4-FFF2-40B4-BE49-F238E27FC236}">
                <a16:creationId xmlns:a16="http://schemas.microsoft.com/office/drawing/2014/main" id="{A015D72D-DC2C-3EA0-384F-FE239F04B8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4877558"/>
      </p:ext>
    </p:extLst>
  </p:cSld>
  <p:clrMapOvr>
    <a:masterClrMapping/>
  </p:clrMapOvr>
  <mc:AlternateContent xmlns:mc="http://schemas.openxmlformats.org/markup-compatibility/2006" xmlns:p14="http://schemas.microsoft.com/office/powerpoint/2010/main">
    <mc:Choice Requires="p14">
      <p:transition spd="slow" p14:dur="2000" advTm="34886"/>
    </mc:Choice>
    <mc:Fallback xmlns="">
      <p:transition spd="slow" advTm="3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7A69-5A76-4922-917F-BBCBD11BDA6D}"/>
              </a:ext>
            </a:extLst>
          </p:cNvPr>
          <p:cNvSpPr>
            <a:spLocks noGrp="1"/>
          </p:cNvSpPr>
          <p:nvPr>
            <p:ph type="title"/>
          </p:nvPr>
        </p:nvSpPr>
        <p:spPr>
          <a:xfrm>
            <a:off x="898815" y="1633061"/>
            <a:ext cx="3453722" cy="3495286"/>
          </a:xfrm>
        </p:spPr>
        <p:txBody>
          <a:bodyPr>
            <a:normAutofit/>
          </a:bodyPr>
          <a:lstStyle/>
          <a:p>
            <a:pPr algn="ctr"/>
            <a:r>
              <a:rPr lang="en-US" dirty="0"/>
              <a:t>Business Problems</a:t>
            </a:r>
          </a:p>
        </p:txBody>
      </p:sp>
      <p:pic>
        <p:nvPicPr>
          <p:cNvPr id="6" name="Content Placeholder 5">
            <a:extLst>
              <a:ext uri="{FF2B5EF4-FFF2-40B4-BE49-F238E27FC236}">
                <a16:creationId xmlns:a16="http://schemas.microsoft.com/office/drawing/2014/main" id="{AD442C7C-93A1-896C-B5FE-3377E44BBC18}"/>
              </a:ext>
            </a:extLst>
          </p:cNvPr>
          <p:cNvPicPr>
            <a:picLocks noGrp="1" noChangeAspect="1"/>
          </p:cNvPicPr>
          <p:nvPr>
            <p:ph idx="1"/>
          </p:nvPr>
        </p:nvPicPr>
        <p:blipFill>
          <a:blip r:embed="rId4"/>
          <a:stretch>
            <a:fillRect/>
          </a:stretch>
        </p:blipFill>
        <p:spPr>
          <a:xfrm>
            <a:off x="5502275" y="1871996"/>
            <a:ext cx="5108575" cy="3166396"/>
          </a:xfrm>
        </p:spPr>
      </p:pic>
      <p:sp>
        <p:nvSpPr>
          <p:cNvPr id="163" name="TextBox 162">
            <a:extLst>
              <a:ext uri="{FF2B5EF4-FFF2-40B4-BE49-F238E27FC236}">
                <a16:creationId xmlns:a16="http://schemas.microsoft.com/office/drawing/2014/main" id="{3448C7CA-1D4B-0574-9D56-DBB3B2501F8E}"/>
              </a:ext>
            </a:extLst>
          </p:cNvPr>
          <p:cNvSpPr txBox="1"/>
          <p:nvPr/>
        </p:nvSpPr>
        <p:spPr>
          <a:xfrm>
            <a:off x="6411351" y="1263729"/>
            <a:ext cx="3453722" cy="369332"/>
          </a:xfrm>
          <a:prstGeom prst="rect">
            <a:avLst/>
          </a:prstGeom>
          <a:noFill/>
        </p:spPr>
        <p:txBody>
          <a:bodyPr wrap="square">
            <a:spAutoFit/>
          </a:bodyPr>
          <a:lstStyle/>
          <a:p>
            <a:r>
              <a:rPr lang="en-US" altLang="en-US" sz="1800" dirty="0"/>
              <a:t>Why computer vision matters</a:t>
            </a:r>
            <a:endParaRPr lang="en-US" dirty="0"/>
          </a:p>
        </p:txBody>
      </p:sp>
      <p:pic>
        <p:nvPicPr>
          <p:cNvPr id="9" name="Audio 8">
            <a:hlinkClick r:id="" action="ppaction://media"/>
            <a:extLst>
              <a:ext uri="{FF2B5EF4-FFF2-40B4-BE49-F238E27FC236}">
                <a16:creationId xmlns:a16="http://schemas.microsoft.com/office/drawing/2014/main" id="{EF6CD754-49B7-DEF0-496D-E61A4A8AF8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3928859"/>
      </p:ext>
    </p:extLst>
  </p:cSld>
  <p:clrMapOvr>
    <a:masterClrMapping/>
  </p:clrMapOvr>
  <mc:AlternateContent xmlns:mc="http://schemas.openxmlformats.org/markup-compatibility/2006" xmlns:p14="http://schemas.microsoft.com/office/powerpoint/2010/main">
    <mc:Choice Requires="p14">
      <p:transition spd="slow" p14:dur="2000" advTm="57595"/>
    </mc:Choice>
    <mc:Fallback xmlns="">
      <p:transition spd="slow" advTm="5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1C6A-6F8F-4C2C-97E9-0963A7227E18}"/>
              </a:ext>
            </a:extLst>
          </p:cNvPr>
          <p:cNvSpPr>
            <a:spLocks noGrp="1"/>
          </p:cNvSpPr>
          <p:nvPr>
            <p:ph type="title"/>
          </p:nvPr>
        </p:nvSpPr>
        <p:spPr>
          <a:xfrm>
            <a:off x="1073811" y="498507"/>
            <a:ext cx="6357185" cy="1372823"/>
          </a:xfrm>
        </p:spPr>
        <p:txBody>
          <a:bodyPr>
            <a:normAutofit/>
          </a:bodyPr>
          <a:lstStyle/>
          <a:p>
            <a:r>
              <a:rPr lang="en-US" dirty="0"/>
              <a:t>Background</a:t>
            </a:r>
          </a:p>
        </p:txBody>
      </p:sp>
      <p:pic>
        <p:nvPicPr>
          <p:cNvPr id="95" name="Picture 3">
            <a:extLst>
              <a:ext uri="{FF2B5EF4-FFF2-40B4-BE49-F238E27FC236}">
                <a16:creationId xmlns:a16="http://schemas.microsoft.com/office/drawing/2014/main" id="{34B852E5-1174-B202-E21E-CDDF93499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729" y="668215"/>
            <a:ext cx="4619625"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6" name="Picture 3">
            <a:extLst>
              <a:ext uri="{FF2B5EF4-FFF2-40B4-BE49-F238E27FC236}">
                <a16:creationId xmlns:a16="http://schemas.microsoft.com/office/drawing/2014/main" id="{1B7D1AC5-51CF-6986-081E-06E33406F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522" y="3864823"/>
            <a:ext cx="4696970" cy="20444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Content Placeholder 5">
            <a:extLst>
              <a:ext uri="{FF2B5EF4-FFF2-40B4-BE49-F238E27FC236}">
                <a16:creationId xmlns:a16="http://schemas.microsoft.com/office/drawing/2014/main" id="{502394B4-ADC8-5E5C-61CA-B01D01171F64}"/>
              </a:ext>
            </a:extLst>
          </p:cNvPr>
          <p:cNvSpPr>
            <a:spLocks noGrp="1"/>
          </p:cNvSpPr>
          <p:nvPr>
            <p:ph idx="1"/>
          </p:nvPr>
        </p:nvSpPr>
        <p:spPr>
          <a:xfrm>
            <a:off x="1069848" y="2121408"/>
            <a:ext cx="5696712" cy="4050792"/>
          </a:xfrm>
        </p:spPr>
        <p:txBody>
          <a:bodyPr/>
          <a:lstStyle/>
          <a:p>
            <a:r>
              <a:rPr lang="en-GB" sz="1800" dirty="0">
                <a:effectLst/>
                <a:ea typeface="Times New Roman" panose="02020603050405020304" pitchFamily="18" charset="0"/>
                <a:cs typeface="Times New Roman" panose="02020603050405020304" pitchFamily="18" charset="0"/>
              </a:rPr>
              <a:t>This project is going to develop the computer vision ML security software</a:t>
            </a:r>
          </a:p>
          <a:p>
            <a:r>
              <a:rPr lang="en-GB" sz="1800" dirty="0">
                <a:ea typeface="Times New Roman" panose="02020603050405020304" pitchFamily="18" charset="0"/>
                <a:cs typeface="Times New Roman" panose="02020603050405020304" pitchFamily="18" charset="0"/>
              </a:rPr>
              <a:t>Developed ML Software is </a:t>
            </a:r>
            <a:r>
              <a:rPr lang="en-GB" sz="1800" dirty="0">
                <a:effectLst/>
                <a:ea typeface="Times New Roman" panose="02020603050405020304" pitchFamily="18" charset="0"/>
                <a:cs typeface="Times New Roman" panose="02020603050405020304" pitchFamily="18" charset="0"/>
              </a:rPr>
              <a:t>going to integrate with security cameras’ IOT feed image and video stream data.</a:t>
            </a:r>
          </a:p>
          <a:p>
            <a:r>
              <a:rPr lang="en-GB" sz="1800" dirty="0">
                <a:effectLst/>
                <a:ea typeface="Times New Roman" panose="02020603050405020304" pitchFamily="18" charset="0"/>
                <a:cs typeface="Times New Roman" panose="02020603050405020304" pitchFamily="18" charset="0"/>
              </a:rPr>
              <a:t> Developed model will identify the images and send a notification to the responsible security personnel’s mobile device</a:t>
            </a:r>
          </a:p>
          <a:p>
            <a:pPr marL="0" indent="0">
              <a:buNone/>
            </a:pPr>
            <a:endParaRPr lang="en-GB" sz="1800" dirty="0">
              <a:effectLst/>
              <a:ea typeface="Times New Roman" panose="02020603050405020304" pitchFamily="18" charset="0"/>
              <a:cs typeface="Times New Roman" panose="02020603050405020304" pitchFamily="18" charset="0"/>
            </a:endParaRPr>
          </a:p>
          <a:p>
            <a:pPr marL="0" indent="0">
              <a:buNone/>
            </a:pPr>
            <a:r>
              <a:rPr lang="en-GB" sz="1800" dirty="0">
                <a:ea typeface="Times New Roman" panose="02020603050405020304" pitchFamily="18" charset="0"/>
                <a:cs typeface="Times New Roman" panose="02020603050405020304" pitchFamily="18" charset="0"/>
              </a:rPr>
              <a:t>Sample Images showing streamed Images</a:t>
            </a:r>
            <a:endParaRPr lang="en-GB" sz="1800" dirty="0">
              <a:effectLst/>
              <a:ea typeface="Times New Roman" panose="02020603050405020304" pitchFamily="18" charset="0"/>
              <a:cs typeface="Times New Roman" panose="02020603050405020304" pitchFamily="18" charset="0"/>
            </a:endParaRPr>
          </a:p>
          <a:p>
            <a:r>
              <a:rPr lang="en-US" altLang="en-US" sz="1800" dirty="0"/>
              <a:t>Smile detection (emotion detection)</a:t>
            </a:r>
          </a:p>
          <a:p>
            <a:r>
              <a:rPr lang="en-US" altLang="en-US" sz="1800" dirty="0"/>
              <a:t>Face detection </a:t>
            </a:r>
          </a:p>
          <a:p>
            <a:pPr marL="0" indent="0">
              <a:buNone/>
            </a:pPr>
            <a:endParaRPr lang="en-US" dirty="0"/>
          </a:p>
        </p:txBody>
      </p:sp>
      <p:pic>
        <p:nvPicPr>
          <p:cNvPr id="7" name="Audio 6">
            <a:hlinkClick r:id="" action="ppaction://media"/>
            <a:extLst>
              <a:ext uri="{FF2B5EF4-FFF2-40B4-BE49-F238E27FC236}">
                <a16:creationId xmlns:a16="http://schemas.microsoft.com/office/drawing/2014/main" id="{89E58D6B-0E79-8D9C-589C-CFC84F5592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7726503"/>
      </p:ext>
    </p:extLst>
  </p:cSld>
  <p:clrMapOvr>
    <a:masterClrMapping/>
  </p:clrMapOvr>
  <mc:AlternateContent xmlns:mc="http://schemas.openxmlformats.org/markup-compatibility/2006" xmlns:p14="http://schemas.microsoft.com/office/powerpoint/2010/main">
    <mc:Choice Requires="p14">
      <p:transition spd="slow" p14:dur="2000" advTm="86249"/>
    </mc:Choice>
    <mc:Fallback xmlns="">
      <p:transition spd="slow" advTm="86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A455-D50C-40C2-849F-C2101B438A81}"/>
              </a:ext>
            </a:extLst>
          </p:cNvPr>
          <p:cNvSpPr>
            <a:spLocks noGrp="1"/>
          </p:cNvSpPr>
          <p:nvPr>
            <p:ph type="title"/>
          </p:nvPr>
        </p:nvSpPr>
        <p:spPr>
          <a:xfrm>
            <a:off x="803932" y="571500"/>
            <a:ext cx="5110909" cy="1691969"/>
          </a:xfrm>
        </p:spPr>
        <p:txBody>
          <a:bodyPr>
            <a:normAutofit/>
          </a:bodyPr>
          <a:lstStyle/>
          <a:p>
            <a:pPr algn="ctr"/>
            <a:r>
              <a:rPr lang="en-US" dirty="0"/>
              <a:t>Dataset</a:t>
            </a:r>
          </a:p>
        </p:txBody>
      </p:sp>
      <p:sp>
        <p:nvSpPr>
          <p:cNvPr id="3" name="Content Placeholder 2">
            <a:extLst>
              <a:ext uri="{FF2B5EF4-FFF2-40B4-BE49-F238E27FC236}">
                <a16:creationId xmlns:a16="http://schemas.microsoft.com/office/drawing/2014/main" id="{CC21F833-3240-400A-9CC6-AD7664C8DE90}"/>
              </a:ext>
            </a:extLst>
          </p:cNvPr>
          <p:cNvSpPr>
            <a:spLocks noGrp="1"/>
          </p:cNvSpPr>
          <p:nvPr>
            <p:ph idx="1"/>
          </p:nvPr>
        </p:nvSpPr>
        <p:spPr>
          <a:xfrm>
            <a:off x="1066799" y="2415379"/>
            <a:ext cx="4539129" cy="3699747"/>
          </a:xfrm>
        </p:spPr>
        <p:txBody>
          <a:bodyPr>
            <a:normAutofit lnSpcReduction="10000"/>
          </a:bodyPr>
          <a:lstStyle/>
          <a:p>
            <a:pPr>
              <a:lnSpc>
                <a:spcPct val="140000"/>
              </a:lnSpc>
            </a:pP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The CIFAR-10 are </a:t>
            </a:r>
            <a:r>
              <a:rPr lang="en-GB" sz="1800" dirty="0" err="1">
                <a:effectLst/>
                <a:latin typeface="Cambria" panose="02040503050406030204" pitchFamily="18" charset="0"/>
                <a:ea typeface="Times New Roman" panose="02020603050405020304" pitchFamily="18" charset="0"/>
                <a:cs typeface="Times New Roman" panose="02020603050405020304" pitchFamily="18" charset="0"/>
              </a:rPr>
              <a:t>labeled</a:t>
            </a: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 subsets of the 80 million tiny images dataset. </a:t>
            </a:r>
            <a:r>
              <a:rPr lang="en-US" sz="1700" dirty="0">
                <a:latin typeface="Cambria" panose="02040503050406030204" pitchFamily="18" charset="0"/>
                <a:cs typeface="Times New Roman" panose="02020603050405020304" pitchFamily="18" charset="0"/>
              </a:rPr>
              <a:t>Used Dataset was pulled from the Kera education library, and it doesn’t contain PII data.</a:t>
            </a:r>
          </a:p>
          <a:p>
            <a:pPr>
              <a:lnSpc>
                <a:spcPct val="140000"/>
              </a:lnSpc>
            </a:pPr>
            <a:r>
              <a:rPr lang="en-GB" sz="1800" dirty="0">
                <a:effectLst/>
                <a:latin typeface="Cambria" panose="02040503050406030204" pitchFamily="18" charset="0"/>
                <a:ea typeface="Times New Roman" panose="02020603050405020304" pitchFamily="18" charset="0"/>
                <a:cs typeface="Times New Roman" panose="02020603050405020304" pitchFamily="18" charset="0"/>
              </a:rPr>
              <a:t>It is a freely available dataset on the web and can be used for education and learning purposes.</a:t>
            </a:r>
          </a:p>
          <a:p>
            <a:pPr>
              <a:lnSpc>
                <a:spcPct val="140000"/>
              </a:lnSpc>
            </a:pPr>
            <a:r>
              <a:rPr lang="en-GB" sz="1800" dirty="0">
                <a:latin typeface="Cambria" panose="02040503050406030204" pitchFamily="18" charset="0"/>
                <a:cs typeface="Times New Roman" panose="02020603050405020304" pitchFamily="18" charset="0"/>
              </a:rPr>
              <a:t>For this Project  I am using simple object images to train the models</a:t>
            </a:r>
            <a:endParaRPr lang="en-US" sz="1700" dirty="0">
              <a:latin typeface="Cambria" panose="02040503050406030204" pitchFamily="18" charset="0"/>
              <a:cs typeface="Times New Roman" panose="02020603050405020304" pitchFamily="18" charset="0"/>
            </a:endParaRPr>
          </a:p>
        </p:txBody>
      </p:sp>
      <p:pic>
        <p:nvPicPr>
          <p:cNvPr id="66" name="Picture 65" descr="A picture containing text&#10;&#10;Description automatically generated">
            <a:extLst>
              <a:ext uri="{FF2B5EF4-FFF2-40B4-BE49-F238E27FC236}">
                <a16:creationId xmlns:a16="http://schemas.microsoft.com/office/drawing/2014/main" id="{825F18DC-E3DB-59A7-E949-435394A587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4214" y="984738"/>
            <a:ext cx="5110909" cy="4895557"/>
          </a:xfrm>
          <a:prstGeom prst="rect">
            <a:avLst/>
          </a:prstGeom>
          <a:noFill/>
          <a:ln>
            <a:noFill/>
          </a:ln>
        </p:spPr>
      </p:pic>
      <p:pic>
        <p:nvPicPr>
          <p:cNvPr id="6" name="Audio 5">
            <a:hlinkClick r:id="" action="ppaction://media"/>
            <a:extLst>
              <a:ext uri="{FF2B5EF4-FFF2-40B4-BE49-F238E27FC236}">
                <a16:creationId xmlns:a16="http://schemas.microsoft.com/office/drawing/2014/main" id="{704779F2-EFB0-FEA5-0B18-C02E532BF2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72287111"/>
      </p:ext>
    </p:extLst>
  </p:cSld>
  <p:clrMapOvr>
    <a:masterClrMapping/>
  </p:clrMapOvr>
  <mc:AlternateContent xmlns:mc="http://schemas.openxmlformats.org/markup-compatibility/2006" xmlns:p14="http://schemas.microsoft.com/office/powerpoint/2010/main">
    <mc:Choice Requires="p14">
      <p:transition spd="slow" p14:dur="2000" advTm="104198"/>
    </mc:Choice>
    <mc:Fallback xmlns="">
      <p:transition spd="slow" advTm="10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8D11-9D27-48F4-B6A5-E4395A2E7ECE}"/>
              </a:ext>
            </a:extLst>
          </p:cNvPr>
          <p:cNvSpPr>
            <a:spLocks noGrp="1"/>
          </p:cNvSpPr>
          <p:nvPr>
            <p:ph type="title"/>
          </p:nvPr>
        </p:nvSpPr>
        <p:spPr>
          <a:xfrm>
            <a:off x="898815" y="1633061"/>
            <a:ext cx="3453722" cy="3495286"/>
          </a:xfrm>
        </p:spPr>
        <p:txBody>
          <a:bodyPr>
            <a:normAutofit/>
          </a:bodyPr>
          <a:lstStyle/>
          <a:p>
            <a:pPr algn="ctr"/>
            <a:r>
              <a:rPr lang="en-US" dirty="0"/>
              <a:t>Model Building</a:t>
            </a:r>
          </a:p>
        </p:txBody>
      </p:sp>
      <p:sp>
        <p:nvSpPr>
          <p:cNvPr id="3" name="Content Placeholder 2">
            <a:extLst>
              <a:ext uri="{FF2B5EF4-FFF2-40B4-BE49-F238E27FC236}">
                <a16:creationId xmlns:a16="http://schemas.microsoft.com/office/drawing/2014/main" id="{A2860FAC-63E5-447D-A2DF-70522D47A526}"/>
              </a:ext>
            </a:extLst>
          </p:cNvPr>
          <p:cNvSpPr>
            <a:spLocks noGrp="1"/>
          </p:cNvSpPr>
          <p:nvPr>
            <p:ph idx="1"/>
          </p:nvPr>
        </p:nvSpPr>
        <p:spPr>
          <a:xfrm>
            <a:off x="5501940" y="1501255"/>
            <a:ext cx="5108852" cy="3907390"/>
          </a:xfrm>
        </p:spPr>
        <p:txBody>
          <a:bodyPr>
            <a:normAutofit/>
          </a:bodyPr>
          <a:lstStyle/>
          <a:p>
            <a:r>
              <a:rPr lang="en-GB" dirty="0">
                <a:latin typeface="Cambria" panose="02040503050406030204" pitchFamily="18" charset="0"/>
                <a:ea typeface="Times New Roman" panose="02020603050405020304" pitchFamily="18" charset="0"/>
                <a:cs typeface="Arial" panose="020B0604020202020204" pitchFamily="34" charset="0"/>
              </a:rPr>
              <a:t>M</a:t>
            </a:r>
            <a:r>
              <a:rPr lang="en-GB" dirty="0">
                <a:effectLst/>
                <a:latin typeface="Cambria" panose="02040503050406030204" pitchFamily="18" charset="0"/>
                <a:ea typeface="Times New Roman" panose="02020603050405020304" pitchFamily="18" charset="0"/>
                <a:cs typeface="Arial" panose="020B0604020202020204" pitchFamily="34" charset="0"/>
              </a:rPr>
              <a:t>odels were created using Deep learning &amp; </a:t>
            </a:r>
            <a:r>
              <a:rPr lang="en-GB" sz="2000" b="1" dirty="0">
                <a:solidFill>
                  <a:srgbClr val="212529"/>
                </a:solidFill>
                <a:effectLst/>
                <a:latin typeface="Cambria" panose="02040503050406030204" pitchFamily="18" charset="0"/>
                <a:ea typeface="Times New Roman" panose="02020603050405020304" pitchFamily="18" charset="0"/>
              </a:rPr>
              <a:t>Convolutional Neural Networks</a:t>
            </a:r>
            <a:r>
              <a:rPr lang="en-GB" sz="2000" dirty="0">
                <a:solidFill>
                  <a:srgbClr val="212529"/>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GB" dirty="0">
              <a:effectLst/>
              <a:latin typeface="Cambria" panose="02040503050406030204" pitchFamily="18"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902347A7-A537-7BA2-E281-31A3E69DF60F}"/>
              </a:ext>
            </a:extLst>
          </p:cNvPr>
          <p:cNvPicPr>
            <a:picLocks noChangeAspect="1"/>
          </p:cNvPicPr>
          <p:nvPr/>
        </p:nvPicPr>
        <p:blipFill>
          <a:blip r:embed="rId4"/>
          <a:stretch>
            <a:fillRect/>
          </a:stretch>
        </p:blipFill>
        <p:spPr>
          <a:xfrm>
            <a:off x="4857823" y="2706785"/>
            <a:ext cx="5514975" cy="1838325"/>
          </a:xfrm>
          <a:prstGeom prst="rect">
            <a:avLst/>
          </a:prstGeom>
        </p:spPr>
      </p:pic>
      <p:pic>
        <p:nvPicPr>
          <p:cNvPr id="11" name="Audio 10">
            <a:hlinkClick r:id="" action="ppaction://media"/>
            <a:extLst>
              <a:ext uri="{FF2B5EF4-FFF2-40B4-BE49-F238E27FC236}">
                <a16:creationId xmlns:a16="http://schemas.microsoft.com/office/drawing/2014/main" id="{41A2DA24-EF53-7373-0132-AAA4E5BEFF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6686091"/>
      </p:ext>
    </p:extLst>
  </p:cSld>
  <p:clrMapOvr>
    <a:masterClrMapping/>
  </p:clrMapOvr>
  <mc:AlternateContent xmlns:mc="http://schemas.openxmlformats.org/markup-compatibility/2006" xmlns:p14="http://schemas.microsoft.com/office/powerpoint/2010/main">
    <mc:Choice Requires="p14">
      <p:transition spd="slow" p14:dur="2000" advTm="35095"/>
    </mc:Choice>
    <mc:Fallback xmlns="">
      <p:transition spd="slow" advTm="3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EF86-762C-4AF2-88FB-515BF6C47241}"/>
              </a:ext>
            </a:extLst>
          </p:cNvPr>
          <p:cNvSpPr>
            <a:spLocks noGrp="1"/>
          </p:cNvSpPr>
          <p:nvPr>
            <p:ph type="title"/>
          </p:nvPr>
        </p:nvSpPr>
        <p:spPr>
          <a:xfrm>
            <a:off x="803932" y="571500"/>
            <a:ext cx="5110909" cy="1691969"/>
          </a:xfrm>
        </p:spPr>
        <p:txBody>
          <a:bodyPr>
            <a:normAutofit/>
          </a:bodyPr>
          <a:lstStyle/>
          <a:p>
            <a:pPr algn="ctr"/>
            <a:r>
              <a:rPr lang="en-US" sz="4000" dirty="0"/>
              <a:t>Conclusion &amp; </a:t>
            </a:r>
            <a:r>
              <a:rPr lang="en-US" dirty="0"/>
              <a:t>Recommendations</a:t>
            </a:r>
          </a:p>
        </p:txBody>
      </p:sp>
      <p:graphicFrame>
        <p:nvGraphicFramePr>
          <p:cNvPr id="76" name="Content Placeholder 7">
            <a:extLst>
              <a:ext uri="{FF2B5EF4-FFF2-40B4-BE49-F238E27FC236}">
                <a16:creationId xmlns:a16="http://schemas.microsoft.com/office/drawing/2014/main" id="{352201D2-75FE-5633-B414-F2B79A80EBD7}"/>
              </a:ext>
            </a:extLst>
          </p:cNvPr>
          <p:cNvGraphicFramePr>
            <a:graphicFrameLocks noGrp="1"/>
          </p:cNvGraphicFramePr>
          <p:nvPr>
            <p:ph idx="1"/>
            <p:extLst>
              <p:ext uri="{D42A27DB-BD31-4B8C-83A1-F6EECF244321}">
                <p14:modId xmlns:p14="http://schemas.microsoft.com/office/powerpoint/2010/main" val="853748928"/>
              </p:ext>
            </p:extLst>
          </p:nvPr>
        </p:nvGraphicFramePr>
        <p:xfrm>
          <a:off x="1066799" y="2415379"/>
          <a:ext cx="4539129" cy="3699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557A8B14-76BA-5C3F-83B9-6CFB09AF75CE}"/>
              </a:ext>
            </a:extLst>
          </p:cNvPr>
          <p:cNvPicPr>
            <a:picLocks noChangeAspect="1"/>
          </p:cNvPicPr>
          <p:nvPr/>
        </p:nvPicPr>
        <p:blipFill>
          <a:blip r:embed="rId9"/>
          <a:stretch>
            <a:fillRect/>
          </a:stretch>
        </p:blipFill>
        <p:spPr>
          <a:xfrm>
            <a:off x="5839007" y="3955437"/>
            <a:ext cx="5934075" cy="2114550"/>
          </a:xfrm>
          <a:prstGeom prst="rect">
            <a:avLst/>
          </a:prstGeom>
        </p:spPr>
      </p:pic>
      <p:pic>
        <p:nvPicPr>
          <p:cNvPr id="14" name="Picture 13">
            <a:extLst>
              <a:ext uri="{FF2B5EF4-FFF2-40B4-BE49-F238E27FC236}">
                <a16:creationId xmlns:a16="http://schemas.microsoft.com/office/drawing/2014/main" id="{F2EB5E81-CB74-A43D-76C0-D5AD290AE499}"/>
              </a:ext>
            </a:extLst>
          </p:cNvPr>
          <p:cNvPicPr>
            <a:picLocks noChangeAspect="1"/>
          </p:cNvPicPr>
          <p:nvPr/>
        </p:nvPicPr>
        <p:blipFill>
          <a:blip r:embed="rId10"/>
          <a:stretch>
            <a:fillRect/>
          </a:stretch>
        </p:blipFill>
        <p:spPr>
          <a:xfrm>
            <a:off x="5839007" y="1039262"/>
            <a:ext cx="5791200" cy="2600325"/>
          </a:xfrm>
          <a:prstGeom prst="rect">
            <a:avLst/>
          </a:prstGeom>
        </p:spPr>
      </p:pic>
      <p:pic>
        <p:nvPicPr>
          <p:cNvPr id="73" name="Audio 72">
            <a:hlinkClick r:id="" action="ppaction://media"/>
            <a:extLst>
              <a:ext uri="{FF2B5EF4-FFF2-40B4-BE49-F238E27FC236}">
                <a16:creationId xmlns:a16="http://schemas.microsoft.com/office/drawing/2014/main" id="{5E7DED3D-0A3A-CD16-5725-2C87B5D1D96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2987628"/>
      </p:ext>
    </p:extLst>
  </p:cSld>
  <p:clrMapOvr>
    <a:masterClrMapping/>
  </p:clrMapOvr>
  <mc:AlternateContent xmlns:mc="http://schemas.openxmlformats.org/markup-compatibility/2006" xmlns:p14="http://schemas.microsoft.com/office/powerpoint/2010/main">
    <mc:Choice Requires="p14">
      <p:transition spd="slow" p14:dur="2000" advTm="130552"/>
    </mc:Choice>
    <mc:Fallback xmlns="">
      <p:transition spd="slow" advTm="130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4A11-1BB0-49DD-9F33-8B111B0304C2}"/>
              </a:ext>
            </a:extLst>
          </p:cNvPr>
          <p:cNvSpPr>
            <a:spLocks noGrp="1"/>
          </p:cNvSpPr>
          <p:nvPr>
            <p:ph type="title"/>
          </p:nvPr>
        </p:nvSpPr>
        <p:spPr/>
        <p:txBody>
          <a:bodyPr/>
          <a:lstStyle/>
          <a:p>
            <a:r>
              <a:rPr lang="en-US"/>
              <a:t>Ethical Considerations</a:t>
            </a:r>
            <a:endParaRPr lang="en-US" dirty="0"/>
          </a:p>
        </p:txBody>
      </p:sp>
      <p:graphicFrame>
        <p:nvGraphicFramePr>
          <p:cNvPr id="5" name="Content Placeholder 2">
            <a:extLst>
              <a:ext uri="{FF2B5EF4-FFF2-40B4-BE49-F238E27FC236}">
                <a16:creationId xmlns:a16="http://schemas.microsoft.com/office/drawing/2014/main" id="{58C3587B-8A64-7BDA-69F1-E71B1B280D0A}"/>
              </a:ext>
            </a:extLst>
          </p:cNvPr>
          <p:cNvGraphicFramePr>
            <a:graphicFrameLocks noGrp="1"/>
          </p:cNvGraphicFramePr>
          <p:nvPr>
            <p:ph idx="1"/>
            <p:extLst>
              <p:ext uri="{D42A27DB-BD31-4B8C-83A1-F6EECF244321}">
                <p14:modId xmlns:p14="http://schemas.microsoft.com/office/powerpoint/2010/main" val="562563259"/>
              </p:ext>
            </p:extLst>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40D3708-FC42-D7F5-AE5C-C9B8DCC3300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7542146"/>
      </p:ext>
    </p:extLst>
  </p:cSld>
  <p:clrMapOvr>
    <a:masterClrMapping/>
  </p:clrMapOvr>
  <mc:AlternateContent xmlns:mc="http://schemas.openxmlformats.org/markup-compatibility/2006" xmlns:p14="http://schemas.microsoft.com/office/powerpoint/2010/main">
    <mc:Choice Requires="p14">
      <p:transition spd="slow" p14:dur="2000" advTm="27448"/>
    </mc:Choice>
    <mc:Fallback xmlns="">
      <p:transition spd="slow" advTm="2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729</TotalTime>
  <Words>619</Words>
  <Application>Microsoft Office PowerPoint</Application>
  <PresentationFormat>Widescreen</PresentationFormat>
  <Paragraphs>62</Paragraphs>
  <Slides>12</Slides>
  <Notes>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Cambria</vt:lpstr>
      <vt:lpstr>Rockwell</vt:lpstr>
      <vt:lpstr>Rockwell Condensed</vt:lpstr>
      <vt:lpstr>Rockwell Extra Bold</vt:lpstr>
      <vt:lpstr>Times New Roman</vt:lpstr>
      <vt:lpstr>Wingdings</vt:lpstr>
      <vt:lpstr>Wood Type</vt:lpstr>
      <vt:lpstr>Recognizing Images –By Using Deep Learning</vt:lpstr>
      <vt:lpstr>Outline</vt:lpstr>
      <vt:lpstr>Introduction : </vt:lpstr>
      <vt:lpstr>Business Problems</vt:lpstr>
      <vt:lpstr>Background</vt:lpstr>
      <vt:lpstr>Dataset</vt:lpstr>
      <vt:lpstr>Model Building</vt:lpstr>
      <vt:lpstr>Conclusion &amp; Recommendations</vt:lpstr>
      <vt:lpstr>Ethical Considerations</vt:lpstr>
      <vt:lpstr>References</vt:lpstr>
      <vt:lpstr>Expected Audience Questions (refer to white paper for answers)</vt:lpstr>
      <vt:lpstr>Thank you very Much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RICE VARIETIES  Project 1 - Presentation  DSC, Bellevue University Prashant Raghuwanshi DSC680-T301 Applied Data Science (2225-1)  Professor Catie Williams 04/09/2022 </dc:title>
  <dc:creator>Prashant Raghuwanshi</dc:creator>
  <cp:lastModifiedBy>Prashant Raghuwanshi</cp:lastModifiedBy>
  <cp:revision>33</cp:revision>
  <dcterms:created xsi:type="dcterms:W3CDTF">2022-04-09T20:46:37Z</dcterms:created>
  <dcterms:modified xsi:type="dcterms:W3CDTF">2022-05-07T20:32:32Z</dcterms:modified>
</cp:coreProperties>
</file>